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5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302" r:id="rId23"/>
    <p:sldId id="303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5717"/>
    <a:srgbClr val="4D5771"/>
    <a:srgbClr val="E2E6F1"/>
    <a:srgbClr val="8E9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8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9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380AD-B4BA-43F9-91D7-DD90D5189E63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BB3D3-C449-491C-9968-0D575F974F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816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위 음악 재생</a:t>
            </a:r>
            <a:r>
              <a:rPr lang="en-US" altLang="ko-KR" dirty="0"/>
              <a:t>) </a:t>
            </a:r>
            <a:r>
              <a:rPr lang="ko-KR" altLang="en-US" dirty="0"/>
              <a:t>이 음악</a:t>
            </a:r>
            <a:r>
              <a:rPr lang="en-US" altLang="ko-KR" dirty="0"/>
              <a:t>, </a:t>
            </a:r>
            <a:r>
              <a:rPr lang="ko-KR" altLang="en-US" dirty="0"/>
              <a:t>다들 익숙하시죠</a:t>
            </a:r>
            <a:r>
              <a:rPr lang="en-US" altLang="ko-KR" dirty="0"/>
              <a:t>? (</a:t>
            </a:r>
            <a:r>
              <a:rPr lang="ko-KR" altLang="en-US" dirty="0"/>
              <a:t>아래 음악 재생</a:t>
            </a:r>
            <a:r>
              <a:rPr lang="en-US" altLang="ko-KR" dirty="0"/>
              <a:t>) 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싸이의 챔피언 멜로디와 같습니다</a:t>
            </a:r>
            <a:r>
              <a:rPr lang="en-US" altLang="ko-KR" dirty="0"/>
              <a:t>. </a:t>
            </a:r>
            <a:r>
              <a:rPr lang="ko-KR" altLang="en-US" dirty="0"/>
              <a:t>처음에 들려드린 노래는 </a:t>
            </a:r>
            <a:r>
              <a:rPr lang="en-US" altLang="ko-KR" dirty="0"/>
              <a:t>Harold </a:t>
            </a:r>
            <a:r>
              <a:rPr lang="en-US" altLang="ko-KR" dirty="0" err="1"/>
              <a:t>Faltermeyer</a:t>
            </a:r>
            <a:r>
              <a:rPr lang="ko-KR" altLang="en-US" dirty="0"/>
              <a:t>의</a:t>
            </a:r>
            <a:r>
              <a:rPr lang="en-US" altLang="ko-KR" dirty="0"/>
              <a:t> Axel F</a:t>
            </a:r>
            <a:r>
              <a:rPr lang="ko-KR" altLang="en-US" dirty="0"/>
              <a:t>인데요</a:t>
            </a:r>
            <a:r>
              <a:rPr lang="en-US" altLang="ko-KR" dirty="0"/>
              <a:t>, </a:t>
            </a:r>
            <a:r>
              <a:rPr lang="ko-KR" altLang="en-US" dirty="0"/>
              <a:t>싸이의 챔피언이 이 곡을 </a:t>
            </a:r>
            <a:r>
              <a:rPr lang="ko-KR" altLang="en-US" dirty="0" err="1"/>
              <a:t>샘플링했습니다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BB3D3-C449-491C-9968-0D575F974F1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16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F2B8-8FB1-40FF-8CE2-048D4076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82CE9-4BA3-4EE5-96E8-986AAD328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7F81A-E6B3-4E13-9582-F558E88F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14C7-252F-407F-9349-E5AEA67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8408-0513-44E6-AB22-43A6F116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E3381-11A8-483E-ABDF-67F77348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77735-1E4D-425D-94E6-195E3F10E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01392-7A08-421C-96C9-E51DDABD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DD9E-06E6-4D43-B953-AB9E99BD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6ABCA-C5A4-4CC9-A703-667F649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73D521-26B6-47E0-A116-A2C92E1C9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03D15-7202-41AB-A7E5-A822AD8A5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69BE-6006-47B0-8CBC-BDC60685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80448-4E5F-44DD-B5FF-88E7285B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7E4FD-78C2-4AFD-881E-D1B339B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9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A40C-0E7E-4FBD-90CE-B63ADD01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5D5A5-1999-4C05-A4AA-F2D4FAD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563E8-530B-4029-85CC-016AA85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1417D-4037-4B6C-A78F-A7CDB58F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33189-594F-4F35-B755-C68957CC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37806-724F-44BD-B5EF-E9D2085D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8148A-7212-402B-9BEC-489E1C51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42573-645F-4717-BF9F-D18A4052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CFA67-6C2A-403C-B5A4-31964A6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CC68D-BAD2-4D0B-8BD7-CFCC4E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88DA8-F657-48CE-B965-9BD8FE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D8331-7583-4335-A5A5-250C8CC0C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3F9FB-4778-496B-A923-BC855237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17FDD-4648-45E6-BE27-D8E38FC2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E1647-09A8-4541-81C1-36422FC0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20732-A497-496F-9B30-00A35957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7C40-434C-45B8-8A80-CF4DA1D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D8E26-847D-4FA7-AB33-28BEBB5A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BB139-5659-4133-AF32-0317E163E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BC240-5BAA-451D-B148-37F2B633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9E160C-A4D2-4015-8CFC-E34375166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3ED6D0-87F9-4B03-BA20-E8A37E93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5B902-BEBB-4862-B392-421D2C4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E6560-7927-4EC7-91C6-B08CAC76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3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0289B-CBD3-4AB4-AA24-62EFA2C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B6680-010E-4D38-B613-AA7E61B2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5DEC8-747D-4394-BF66-68DD943F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787FA-7DE5-4570-AAA9-506C169D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6B55C6-3A12-4E23-B48A-903DDE56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80F7A3-E222-43DD-95AA-431EE556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A6303-8CF6-4070-9C44-2DE47A9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BF80-3C16-4A7B-9854-E25B5D85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6CAD-766E-49FF-BEB3-BDEE409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EBEE-EADA-458A-A638-24210CB7B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5090E-8AC3-4BF0-B0E0-B1ECFAAD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CBEEB-96DE-4629-9EA1-7A7E011B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8F3C-C1F7-439B-918F-8A6870A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2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F191-19AE-41D0-B69D-C86EA4B8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44821-E6EC-4BD3-B2AF-BF9EFF12B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7C778-9559-40AE-833E-05275E771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9F444C-C3B9-49A4-9F29-9FD8D57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550569-D766-40F3-BED2-11348FB3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56DE8-6DA7-4F12-862F-01576AB9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06DF4-F68D-4B64-AFBA-931A4D7C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DAF0E-A9A2-4A66-A29E-C0472160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1F238-2EAC-49C2-81A1-08153D55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E005C-CDE0-4FAE-AD04-799F75C6C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340DF-707F-4ECA-89AD-89074DEC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untitledtblog.tistory.com/14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ezer/spleeter" TargetMode="Externa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wav"/><Relationship Id="rId7" Type="http://schemas.openxmlformats.org/officeDocument/2006/relationships/image" Target="../media/image2.jpe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udy-son.tistory.com/6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Fourier_transfor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xangmin.tistory.com/61" TargetMode="External"/><Relationship Id="rId4" Type="http://schemas.openxmlformats.org/officeDocument/2006/relationships/hyperlink" Target="https://en.wikipedia.org/wiki/Chroma_feature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+mj-ea"/>
                <a:ea typeface="+mj-ea"/>
              </a:rPr>
              <a:t>유사 음원 찾기</a:t>
            </a:r>
            <a:endParaRPr lang="en-US" altLang="ko-KR" sz="4400" b="1" kern="0" dirty="0">
              <a:solidFill>
                <a:srgbClr val="44546A"/>
              </a:solidFill>
              <a:latin typeface="+mj-ea"/>
              <a:ea typeface="+mj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6987"/>
            <a:ext cx="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67176E6D-3A60-4410-85B4-F68196652E4E}"/>
              </a:ext>
            </a:extLst>
          </p:cNvPr>
          <p:cNvSpPr txBox="1">
            <a:spLocks/>
          </p:cNvSpPr>
          <p:nvPr/>
        </p:nvSpPr>
        <p:spPr>
          <a:xfrm>
            <a:off x="1524000" y="4255185"/>
            <a:ext cx="617769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kern="0" dirty="0">
                <a:solidFill>
                  <a:srgbClr val="44546A"/>
                </a:solidFill>
                <a:latin typeface="+mj-ea"/>
                <a:ea typeface="+mj-ea"/>
              </a:rPr>
              <a:t>권라영</a:t>
            </a:r>
            <a:r>
              <a:rPr lang="en-US" altLang="ko-KR" sz="2000" kern="0" dirty="0">
                <a:solidFill>
                  <a:srgbClr val="44546A"/>
                </a:solidFill>
                <a:latin typeface="+mj-ea"/>
                <a:ea typeface="+mj-ea"/>
              </a:rPr>
              <a:t>, </a:t>
            </a:r>
            <a:r>
              <a:rPr lang="ko-KR" altLang="en-US" sz="2000" kern="0" dirty="0">
                <a:solidFill>
                  <a:srgbClr val="44546A"/>
                </a:solidFill>
                <a:latin typeface="+mj-ea"/>
                <a:ea typeface="+mj-ea"/>
              </a:rPr>
              <a:t>유현준</a:t>
            </a:r>
            <a:endParaRPr lang="en-US" altLang="ko-KR" sz="1600" kern="0" dirty="0">
              <a:solidFill>
                <a:srgbClr val="44546A"/>
              </a:solidFill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6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2229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6B92ADB6-5977-4AD6-B7FD-E285881E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3-1.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오디오 기반 특성 추출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250810-62D8-44D9-87C0-D548CF4BDDE5}"/>
              </a:ext>
            </a:extLst>
          </p:cNvPr>
          <p:cNvSpPr txBox="1"/>
          <p:nvPr/>
        </p:nvSpPr>
        <p:spPr>
          <a:xfrm>
            <a:off x="505951" y="1379899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동일한 음원에 대한 </a:t>
            </a:r>
            <a:r>
              <a:rPr lang="en-US" altLang="ko-KR" b="1" dirty="0" err="1"/>
              <a:t>Chroma_STFT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Chroma_CQT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Chroma_CENS</a:t>
            </a:r>
            <a:r>
              <a:rPr lang="en-US" altLang="ko-KR" b="1" dirty="0"/>
              <a:t> </a:t>
            </a:r>
            <a:r>
              <a:rPr lang="ko-KR" altLang="en-US" b="1" dirty="0"/>
              <a:t>시각화 비교</a:t>
            </a: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E637723A-BDF2-423D-B43F-5A435354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3" y="1849286"/>
            <a:ext cx="5040000" cy="2256936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5">
            <a:extLst>
              <a:ext uri="{FF2B5EF4-FFF2-40B4-BE49-F238E27FC236}">
                <a16:creationId xmlns:a16="http://schemas.microsoft.com/office/drawing/2014/main" id="{11F1DFA0-FF97-4F36-9806-ADF4C0CC9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17" y="4169038"/>
            <a:ext cx="5040000" cy="225965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0A948F13-5B88-4B4E-9649-AAFEF2B93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79" y="1853718"/>
            <a:ext cx="5040000" cy="224218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02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583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5E9907B5-ADCA-4BE0-AA81-5168B82F2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3-1.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오디오 기반 특성 추출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CCD29E-F475-4F2A-B144-A953FABC9605}"/>
              </a:ext>
            </a:extLst>
          </p:cNvPr>
          <p:cNvSpPr txBox="1"/>
          <p:nvPr/>
        </p:nvSpPr>
        <p:spPr>
          <a:xfrm>
            <a:off x="505951" y="137989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오디오 기반 특성 추출 결과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2A913-FADB-490B-B33F-53DD74C6C23C}"/>
              </a:ext>
            </a:extLst>
          </p:cNvPr>
          <p:cNvSpPr txBox="1"/>
          <p:nvPr/>
        </p:nvSpPr>
        <p:spPr>
          <a:xfrm>
            <a:off x="728169" y="1801311"/>
            <a:ext cx="594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분량으로 잘라낸 </a:t>
            </a:r>
            <a:r>
              <a:rPr lang="ko-KR" altLang="en-US" sz="1200" dirty="0" err="1">
                <a:latin typeface="+mn-ea"/>
              </a:rPr>
              <a:t>음원별로</a:t>
            </a:r>
            <a:r>
              <a:rPr lang="ko-KR" altLang="en-US" sz="1200" dirty="0">
                <a:latin typeface="+mn-ea"/>
              </a:rPr>
              <a:t> 멜로디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리듬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화음에 기반한 특성 </a:t>
            </a:r>
            <a:r>
              <a:rPr lang="en-US" altLang="ko-KR" sz="1200" dirty="0">
                <a:latin typeface="+mn-ea"/>
              </a:rPr>
              <a:t>99</a:t>
            </a:r>
            <a:r>
              <a:rPr lang="ko-KR" altLang="en-US" sz="1200" dirty="0">
                <a:latin typeface="+mn-ea"/>
              </a:rPr>
              <a:t>차원 추출</a:t>
            </a:r>
          </a:p>
        </p:txBody>
      </p:sp>
      <p:pic>
        <p:nvPicPr>
          <p:cNvPr id="33" name="Picture 38">
            <a:extLst>
              <a:ext uri="{FF2B5EF4-FFF2-40B4-BE49-F238E27FC236}">
                <a16:creationId xmlns:a16="http://schemas.microsoft.com/office/drawing/2014/main" id="{BB6A345F-480A-4285-AD35-2FEDF2EB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0" y="2239839"/>
            <a:ext cx="10862860" cy="176616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9">
            <a:extLst>
              <a:ext uri="{FF2B5EF4-FFF2-40B4-BE49-F238E27FC236}">
                <a16:creationId xmlns:a16="http://schemas.microsoft.com/office/drawing/2014/main" id="{8A96C6FE-0D39-423E-96E9-41AB5F777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07" y="3429000"/>
            <a:ext cx="10795000" cy="26797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96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942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102059CF-16EB-46B3-8054-744AA6AD9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3-2.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이미지 기반 특성 추출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58856F6A-3CED-4565-8A85-BD009CF68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96429"/>
            <a:ext cx="4935572" cy="24268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+mn-ea"/>
              </a:rPr>
              <a:t>1) VGG </a:t>
            </a:r>
            <a:r>
              <a:rPr lang="ko-KR" altLang="en-US" sz="1800" b="1" dirty="0">
                <a:latin typeface="+mn-ea"/>
              </a:rPr>
              <a:t>기반 특성 추출</a:t>
            </a:r>
            <a:endParaRPr lang="en-US" altLang="ko-KR" sz="1800" b="1" dirty="0">
              <a:latin typeface="+mn-ea"/>
            </a:endParaRPr>
          </a:p>
          <a:p>
            <a:pPr marL="457200"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를 이용해 </a:t>
            </a:r>
            <a:r>
              <a:rPr lang="en-US" altLang="ko-KR" sz="1200" dirty="0">
                <a:latin typeface="+mn-ea"/>
              </a:rPr>
              <a:t>Mel-spectrogram</a:t>
            </a:r>
            <a:r>
              <a:rPr lang="ko-KR" altLang="en-US" sz="1200" dirty="0">
                <a:latin typeface="+mn-ea"/>
              </a:rPr>
              <a:t>의 </a:t>
            </a:r>
            <a:r>
              <a:rPr lang="ko-KR" altLang="en-US" sz="1200" dirty="0" err="1">
                <a:latin typeface="+mn-ea"/>
              </a:rPr>
              <a:t>특징맵</a:t>
            </a:r>
            <a:r>
              <a:rPr lang="ko-KR" altLang="en-US" sz="1200" dirty="0">
                <a:latin typeface="+mn-ea"/>
              </a:rPr>
              <a:t> 추출</a:t>
            </a:r>
            <a:endParaRPr lang="en-US" altLang="ko-KR" sz="1200" dirty="0">
              <a:latin typeface="+mn-ea"/>
            </a:endParaRPr>
          </a:p>
          <a:p>
            <a:pPr marL="457200"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개 블록 중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</a:t>
            </a:r>
            <a:r>
              <a:rPr lang="ko-KR" altLang="en-US" sz="1200" dirty="0">
                <a:latin typeface="+mn-ea"/>
              </a:rPr>
              <a:t> 사용</a:t>
            </a:r>
            <a:endParaRPr lang="en-US" altLang="ko-KR" sz="1200" dirty="0">
              <a:latin typeface="+mn-ea"/>
            </a:endParaRPr>
          </a:p>
          <a:p>
            <a:pPr marL="457200"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56x56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256</a:t>
            </a:r>
            <a:r>
              <a:rPr lang="ko-KR" altLang="en-US" sz="1200" dirty="0">
                <a:latin typeface="+mn-ea"/>
              </a:rPr>
              <a:t>개 </a:t>
            </a:r>
            <a:r>
              <a:rPr lang="ko-KR" altLang="en-US" sz="1200" dirty="0" err="1">
                <a:latin typeface="+mn-ea"/>
              </a:rPr>
              <a:t>특징맵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L="228600" lvl="1" indent="0">
              <a:lnSpc>
                <a:spcPct val="150000"/>
              </a:lnSpc>
              <a:spcBef>
                <a:spcPts val="300"/>
              </a:spcBef>
              <a:buNone/>
            </a:pPr>
            <a:r>
              <a:rPr lang="en-US" altLang="ko-KR" sz="1200" dirty="0">
                <a:latin typeface="+mn-ea"/>
              </a:rPr>
              <a:t>    5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14x14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512</a:t>
            </a:r>
            <a:r>
              <a:rPr lang="ko-KR" altLang="en-US" sz="1200" dirty="0">
                <a:latin typeface="+mn-ea"/>
              </a:rPr>
              <a:t>개 </a:t>
            </a:r>
            <a:r>
              <a:rPr lang="ko-KR" altLang="en-US" sz="1200" dirty="0" err="1">
                <a:latin typeface="+mn-ea"/>
              </a:rPr>
              <a:t>특징맵</a:t>
            </a:r>
            <a:r>
              <a:rPr lang="ko-KR" altLang="en-US" sz="1200" dirty="0">
                <a:latin typeface="+mn-ea"/>
              </a:rPr>
              <a:t> 생성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BAD1D4E-7F8E-44A1-AD9E-3390B5813B92}"/>
              </a:ext>
            </a:extLst>
          </p:cNvPr>
          <p:cNvGrpSpPr/>
          <p:nvPr/>
        </p:nvGrpSpPr>
        <p:grpSpPr>
          <a:xfrm>
            <a:off x="6128562" y="1253843"/>
            <a:ext cx="5332873" cy="2426874"/>
            <a:chOff x="6122920" y="1400408"/>
            <a:chExt cx="5332873" cy="2426874"/>
          </a:xfrm>
        </p:grpSpPr>
        <p:pic>
          <p:nvPicPr>
            <p:cNvPr id="33" name="Picture 8">
              <a:extLst>
                <a:ext uri="{FF2B5EF4-FFF2-40B4-BE49-F238E27FC236}">
                  <a16:creationId xmlns:a16="http://schemas.microsoft.com/office/drawing/2014/main" id="{86639AD9-BFD8-4CAB-8616-8D7CBB0C7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920" y="1400408"/>
              <a:ext cx="5332873" cy="24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1B1FC95-8E0B-4C0A-894F-7642B4C229B5}"/>
                </a:ext>
              </a:extLst>
            </p:cNvPr>
            <p:cNvSpPr/>
            <p:nvPr/>
          </p:nvSpPr>
          <p:spPr>
            <a:xfrm>
              <a:off x="10125730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4708B43A-99A8-47BB-B9E6-E7FD0F5515B7}"/>
                </a:ext>
              </a:extLst>
            </p:cNvPr>
            <p:cNvSpPr/>
            <p:nvPr/>
          </p:nvSpPr>
          <p:spPr>
            <a:xfrm>
              <a:off x="7984614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그림 35" descr="가구, 커튼이(가) 표시된 사진&#10;&#10;자동 생성된 설명">
            <a:extLst>
              <a:ext uri="{FF2B5EF4-FFF2-40B4-BE49-F238E27FC236}">
                <a16:creationId xmlns:a16="http://schemas.microsoft.com/office/drawing/2014/main" id="{E5D77A57-8843-47DC-B45C-A2F084A133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49" y="3798443"/>
            <a:ext cx="2414292" cy="2351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05E95C7F-EFF7-4785-8729-00D119AF7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57" y="4095317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F0232159-2B7F-4433-9E4E-671CDFEF0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02" y="4096630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9882A32-7C59-4463-A8DB-31B7D38CF28C}"/>
              </a:ext>
            </a:extLst>
          </p:cNvPr>
          <p:cNvSpPr txBox="1"/>
          <p:nvPr/>
        </p:nvSpPr>
        <p:spPr>
          <a:xfrm>
            <a:off x="1568993" y="6127073"/>
            <a:ext cx="141580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Mel-spectrogram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9BA0C0-D8C6-41C0-A058-6320880FEE2C}"/>
              </a:ext>
            </a:extLst>
          </p:cNvPr>
          <p:cNvSpPr txBox="1"/>
          <p:nvPr/>
        </p:nvSpPr>
        <p:spPr>
          <a:xfrm>
            <a:off x="4670383" y="6127073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Block3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8F0B96-02CE-4D7E-A223-9CE414ACDB94}"/>
              </a:ext>
            </a:extLst>
          </p:cNvPr>
          <p:cNvSpPr txBox="1"/>
          <p:nvPr/>
        </p:nvSpPr>
        <p:spPr>
          <a:xfrm>
            <a:off x="8574577" y="6137216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Block5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5BEB89B0-EAE2-43FA-A1C1-2C22757FA5D6}"/>
              </a:ext>
            </a:extLst>
          </p:cNvPr>
          <p:cNvCxnSpPr>
            <a:cxnSpLocks/>
            <a:stCxn id="35" idx="2"/>
            <a:endCxn id="38" idx="0"/>
          </p:cNvCxnSpPr>
          <p:nvPr/>
        </p:nvCxnSpPr>
        <p:spPr>
          <a:xfrm rot="5400000">
            <a:off x="6822226" y="2763871"/>
            <a:ext cx="415913" cy="2249604"/>
          </a:xfrm>
          <a:prstGeom prst="curvedConnector3">
            <a:avLst>
              <a:gd name="adj1" fmla="val 50000"/>
            </a:avLst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구부러짐 43">
            <a:extLst>
              <a:ext uri="{FF2B5EF4-FFF2-40B4-BE49-F238E27FC236}">
                <a16:creationId xmlns:a16="http://schemas.microsoft.com/office/drawing/2014/main" id="{8DBC9CAF-4456-453A-B142-1C8DB70F0182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5400000">
            <a:off x="9827868" y="3627085"/>
            <a:ext cx="414600" cy="521865"/>
          </a:xfrm>
          <a:prstGeom prst="curvedConnector3">
            <a:avLst/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8650F3F-E6FD-4E50-90E1-5987F714553B}"/>
              </a:ext>
            </a:extLst>
          </p:cNvPr>
          <p:cNvSpPr txBox="1"/>
          <p:nvPr/>
        </p:nvSpPr>
        <p:spPr>
          <a:xfrm>
            <a:off x="7915279" y="1010691"/>
            <a:ext cx="3717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https://www.nature.com/articles/s41598-020-73287-7</a:t>
            </a:r>
          </a:p>
        </p:txBody>
      </p:sp>
    </p:spTree>
    <p:extLst>
      <p:ext uri="{BB962C8B-B14F-4D97-AF65-F5344CB8AC3E}">
        <p14:creationId xmlns:p14="http://schemas.microsoft.com/office/powerpoint/2010/main" val="1316712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3024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7A178FB3-6CA2-4A2B-8051-311B44017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3-2.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이미지 기반 특성 추출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9A652128-DAFD-4537-9966-382D53D20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3" y="1296429"/>
            <a:ext cx="5921377" cy="242687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800" b="1" dirty="0">
                <a:latin typeface="+mn-ea"/>
              </a:rPr>
              <a:t>1) VGG </a:t>
            </a:r>
            <a:r>
              <a:rPr lang="ko-KR" altLang="en-US" sz="1800" b="1" dirty="0">
                <a:latin typeface="+mn-ea"/>
              </a:rPr>
              <a:t>기반 특성 추출</a:t>
            </a:r>
            <a:endParaRPr lang="en-US" altLang="ko-KR" sz="1200" dirty="0">
              <a:latin typeface="+mn-ea"/>
            </a:endParaRPr>
          </a:p>
          <a:p>
            <a:pPr marL="457200"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</a:t>
            </a:r>
            <a:r>
              <a:rPr lang="ko-KR" altLang="en-US" sz="1200" dirty="0">
                <a:latin typeface="+mn-ea"/>
              </a:rPr>
              <a:t>을 </a:t>
            </a:r>
            <a:r>
              <a:rPr lang="en-US" altLang="ko-KR" sz="1200" dirty="0">
                <a:latin typeface="+mn-ea"/>
              </a:rPr>
              <a:t>GAP(Global Average Pooling)</a:t>
            </a:r>
            <a:r>
              <a:rPr lang="ko-KR" altLang="en-US" sz="1200" dirty="0">
                <a:latin typeface="+mn-ea"/>
              </a:rPr>
              <a:t>을 통해 특징 벡터로 변환</a:t>
            </a:r>
            <a:endParaRPr lang="en-US" altLang="ko-KR" sz="1200" dirty="0">
              <a:latin typeface="+mn-ea"/>
            </a:endParaRPr>
          </a:p>
          <a:p>
            <a:pPr marL="457200" lvl="1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1x1x256, 5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1x1x512</a:t>
            </a:r>
            <a:r>
              <a:rPr lang="ko-KR" altLang="en-US" sz="1200" dirty="0">
                <a:latin typeface="+mn-ea"/>
              </a:rPr>
              <a:t> 모양의 벡터 추출</a:t>
            </a:r>
            <a:endParaRPr lang="en-US" altLang="ko-KR" sz="1200" dirty="0">
              <a:latin typeface="+mn-ea"/>
            </a:endParaRPr>
          </a:p>
          <a:p>
            <a:pPr marL="457200" lvl="1">
              <a:lnSpc>
                <a:spcPct val="150000"/>
              </a:lnSpc>
              <a:spcBef>
                <a:spcPts val="300"/>
              </a:spcBef>
            </a:pPr>
            <a:endParaRPr lang="ko-KR" altLang="en-US" sz="1200" dirty="0"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3AF0FC-CA98-4D95-9B0F-03B139EADABC}"/>
              </a:ext>
            </a:extLst>
          </p:cNvPr>
          <p:cNvGrpSpPr/>
          <p:nvPr/>
        </p:nvGrpSpPr>
        <p:grpSpPr>
          <a:xfrm>
            <a:off x="7411265" y="1439499"/>
            <a:ext cx="3581011" cy="1101358"/>
            <a:chOff x="6091443" y="1753878"/>
            <a:chExt cx="3581011" cy="110135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58AD7D-AB15-47D1-BDDB-92E95372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753878"/>
              <a:ext cx="3576454" cy="1101358"/>
            </a:xfrm>
            <a:prstGeom prst="rect">
              <a:avLst/>
            </a:prstGeom>
          </p:spPr>
        </p:pic>
        <p:pic>
          <p:nvPicPr>
            <p:cNvPr id="43" name="그림 42" descr="가구, 커튼이(가) 표시된 사진&#10;&#10;자동 생성된 설명">
              <a:extLst>
                <a:ext uri="{FF2B5EF4-FFF2-40B4-BE49-F238E27FC236}">
                  <a16:creationId xmlns:a16="http://schemas.microsoft.com/office/drawing/2014/main" id="{BF0672E1-7D31-4390-92E2-6FC2AFECB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443" y="1770744"/>
              <a:ext cx="849012" cy="8271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44" name="그림 5">
            <a:extLst>
              <a:ext uri="{FF2B5EF4-FFF2-40B4-BE49-F238E27FC236}">
                <a16:creationId xmlns:a16="http://schemas.microsoft.com/office/drawing/2014/main" id="{BE27BF99-5CB1-4018-AC50-02B9EE411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515" y="3075884"/>
            <a:ext cx="9482527" cy="158065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8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900AD00-35F8-4D7D-907E-2708B3E55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187" y="4471272"/>
            <a:ext cx="9307642" cy="151934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" name="내용 개체 틀 2">
            <a:extLst>
              <a:ext uri="{FF2B5EF4-FFF2-40B4-BE49-F238E27FC236}">
                <a16:creationId xmlns:a16="http://schemas.microsoft.com/office/drawing/2014/main" id="{94AF70F7-9942-4D86-B353-2848B3B45E81}"/>
              </a:ext>
            </a:extLst>
          </p:cNvPr>
          <p:cNvSpPr txBox="1">
            <a:spLocks/>
          </p:cNvSpPr>
          <p:nvPr/>
        </p:nvSpPr>
        <p:spPr>
          <a:xfrm>
            <a:off x="10513150" y="4659222"/>
            <a:ext cx="1549244" cy="1502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+mn-ea"/>
              </a:rPr>
              <a:t>▲ ︎3번째 블록 추출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>
              <a:latin typeface="맑은 고딕"/>
              <a:ea typeface="맑은 고딕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sz="1200" dirty="0">
                <a:ea typeface="+mn-lt"/>
                <a:cs typeface="+mn-lt"/>
              </a:rPr>
              <a:t>◀ </a:t>
            </a:r>
            <a:r>
              <a:rPr lang="ko-KR" altLang="en-US" sz="1200" dirty="0">
                <a:latin typeface="+mn-ea"/>
              </a:rPr>
              <a:t>5번째 블록 추출</a:t>
            </a:r>
            <a:endParaRPr lang="ko-K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4AFB66-6B20-4B08-A55A-BE54D2178EB6}"/>
              </a:ext>
            </a:extLst>
          </p:cNvPr>
          <p:cNvSpPr txBox="1"/>
          <p:nvPr/>
        </p:nvSpPr>
        <p:spPr>
          <a:xfrm>
            <a:off x="7326964" y="2568465"/>
            <a:ext cx="44316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https://www.comworld.co.kr/news/articleView.html?idxno=50015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828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6627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제목 1">
            <a:extLst>
              <a:ext uri="{FF2B5EF4-FFF2-40B4-BE49-F238E27FC236}">
                <a16:creationId xmlns:a16="http://schemas.microsoft.com/office/drawing/2014/main" id="{FD26B692-1466-4DC9-938B-794622752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3-2.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이미지 기반 특성 추출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E2E24C-9356-4635-B66B-1A65F41241F9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DB0EA9-DF5D-455B-8973-16DAD8287846}"/>
              </a:ext>
            </a:extLst>
          </p:cNvPr>
          <p:cNvSpPr txBox="1"/>
          <p:nvPr/>
        </p:nvSpPr>
        <p:spPr>
          <a:xfrm>
            <a:off x="728169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딥러닝</a:t>
            </a:r>
            <a:r>
              <a:rPr lang="ko-KR" altLang="en-US" sz="1200" dirty="0">
                <a:latin typeface="+mn-ea"/>
              </a:rPr>
              <a:t> 비지도 학습을 이용해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Mel-</a:t>
            </a:r>
            <a:r>
              <a:rPr lang="en-US" altLang="ko-KR" sz="1200" dirty="0" err="1">
                <a:latin typeface="+mn-ea"/>
              </a:rPr>
              <a:t>Specrtogram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ko-KR" altLang="en-US" sz="1200" dirty="0">
                <a:latin typeface="+mn-ea"/>
              </a:rPr>
              <a:t> 추출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 기준 약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천개의 데이터로 학습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진행 후 모델 예측 결과 확인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학습된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부분만 분리한 뒤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가 출력한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잠재벡터를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각 음원의 특성으로 활용함</a:t>
            </a:r>
          </a:p>
        </p:txBody>
      </p:sp>
      <p:pic>
        <p:nvPicPr>
          <p:cNvPr id="35" name="Picture 39">
            <a:extLst>
              <a:ext uri="{FF2B5EF4-FFF2-40B4-BE49-F238E27FC236}">
                <a16:creationId xmlns:a16="http://schemas.microsoft.com/office/drawing/2014/main" id="{37A36B08-D9C3-4CB8-8600-BCBA5C250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32" y="1564082"/>
            <a:ext cx="4394200" cy="480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ounded Rectangle 40">
            <a:extLst>
              <a:ext uri="{FF2B5EF4-FFF2-40B4-BE49-F238E27FC236}">
                <a16:creationId xmlns:a16="http://schemas.microsoft.com/office/drawing/2014/main" id="{EE6A878C-A198-483E-944E-825FA607BD64}"/>
              </a:ext>
            </a:extLst>
          </p:cNvPr>
          <p:cNvSpPr/>
          <p:nvPr/>
        </p:nvSpPr>
        <p:spPr>
          <a:xfrm>
            <a:off x="6675886" y="1584629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Rounded Rectangle 42">
            <a:extLst>
              <a:ext uri="{FF2B5EF4-FFF2-40B4-BE49-F238E27FC236}">
                <a16:creationId xmlns:a16="http://schemas.microsoft.com/office/drawing/2014/main" id="{6800A3D8-0B2B-463B-A624-D3B75BEC4608}"/>
              </a:ext>
            </a:extLst>
          </p:cNvPr>
          <p:cNvSpPr/>
          <p:nvPr/>
        </p:nvSpPr>
        <p:spPr>
          <a:xfrm>
            <a:off x="6675886" y="3979302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8" name="Right Arrow 43">
            <a:extLst>
              <a:ext uri="{FF2B5EF4-FFF2-40B4-BE49-F238E27FC236}">
                <a16:creationId xmlns:a16="http://schemas.microsoft.com/office/drawing/2014/main" id="{7DB7AE1D-B369-4F36-B931-C3A6525E4CBB}"/>
              </a:ext>
            </a:extLst>
          </p:cNvPr>
          <p:cNvSpPr/>
          <p:nvPr/>
        </p:nvSpPr>
        <p:spPr>
          <a:xfrm>
            <a:off x="2295389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9" name="Right Arrow 47">
            <a:extLst>
              <a:ext uri="{FF2B5EF4-FFF2-40B4-BE49-F238E27FC236}">
                <a16:creationId xmlns:a16="http://schemas.microsoft.com/office/drawing/2014/main" id="{B84E5347-519D-44B6-A6E9-D364E5037A60}"/>
              </a:ext>
            </a:extLst>
          </p:cNvPr>
          <p:cNvSpPr/>
          <p:nvPr/>
        </p:nvSpPr>
        <p:spPr>
          <a:xfrm>
            <a:off x="4357652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0" name="Picture 48">
            <a:extLst>
              <a:ext uri="{FF2B5EF4-FFF2-40B4-BE49-F238E27FC236}">
                <a16:creationId xmlns:a16="http://schemas.microsoft.com/office/drawing/2014/main" id="{895C4CE8-5927-45B0-B206-EF1AC264E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50" y="1642502"/>
            <a:ext cx="2108200" cy="23368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Trapezoid 49">
            <a:extLst>
              <a:ext uri="{FF2B5EF4-FFF2-40B4-BE49-F238E27FC236}">
                <a16:creationId xmlns:a16="http://schemas.microsoft.com/office/drawing/2014/main" id="{7345FE7C-43D4-46B9-9AC2-B1623058D1ED}"/>
              </a:ext>
            </a:extLst>
          </p:cNvPr>
          <p:cNvSpPr/>
          <p:nvPr/>
        </p:nvSpPr>
        <p:spPr>
          <a:xfrm>
            <a:off x="505406" y="4296298"/>
            <a:ext cx="5848443" cy="483393"/>
          </a:xfrm>
          <a:prstGeom prst="trapezoid">
            <a:avLst>
              <a:gd name="adj" fmla="val 340406"/>
            </a:avLst>
          </a:prstGeom>
          <a:gradFill flip="none" rotWithShape="1">
            <a:gsLst>
              <a:gs pos="0">
                <a:srgbClr val="4D577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3" name="Picture 50">
            <a:extLst>
              <a:ext uri="{FF2B5EF4-FFF2-40B4-BE49-F238E27FC236}">
                <a16:creationId xmlns:a16="http://schemas.microsoft.com/office/drawing/2014/main" id="{7867598A-BE97-4E35-8FD1-A0DDB82F4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07" y="4667556"/>
            <a:ext cx="1689100" cy="1663700"/>
          </a:xfrm>
          <a:prstGeom prst="rect">
            <a:avLst/>
          </a:prstGeom>
        </p:spPr>
      </p:pic>
      <p:pic>
        <p:nvPicPr>
          <p:cNvPr id="44" name="Picture 71">
            <a:extLst>
              <a:ext uri="{FF2B5EF4-FFF2-40B4-BE49-F238E27FC236}">
                <a16:creationId xmlns:a16="http://schemas.microsoft.com/office/drawing/2014/main" id="{E5436510-3FC3-442E-8217-0F3A337BF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285" y="4667556"/>
            <a:ext cx="1676400" cy="1651000"/>
          </a:xfrm>
          <a:prstGeom prst="rect">
            <a:avLst/>
          </a:prstGeom>
        </p:spPr>
      </p:pic>
      <p:pic>
        <p:nvPicPr>
          <p:cNvPr id="48" name="Picture 72">
            <a:extLst>
              <a:ext uri="{FF2B5EF4-FFF2-40B4-BE49-F238E27FC236}">
                <a16:creationId xmlns:a16="http://schemas.microsoft.com/office/drawing/2014/main" id="{B80A8F24-A3C9-4F86-A6CC-A65FD65FE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263" y="4680256"/>
            <a:ext cx="1663700" cy="1651000"/>
          </a:xfrm>
          <a:prstGeom prst="rect">
            <a:avLst/>
          </a:prstGeom>
        </p:spPr>
      </p:pic>
      <p:pic>
        <p:nvPicPr>
          <p:cNvPr id="49" name="Picture 73">
            <a:extLst>
              <a:ext uri="{FF2B5EF4-FFF2-40B4-BE49-F238E27FC236}">
                <a16:creationId xmlns:a16="http://schemas.microsoft.com/office/drawing/2014/main" id="{99FC9F0B-FB9E-482F-9D56-4639960CAB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656" y="4086991"/>
            <a:ext cx="2926811" cy="285953"/>
          </a:xfrm>
          <a:prstGeom prst="rect">
            <a:avLst/>
          </a:prstGeom>
        </p:spPr>
      </p:pic>
      <p:pic>
        <p:nvPicPr>
          <p:cNvPr id="50" name="Picture 75">
            <a:extLst>
              <a:ext uri="{FF2B5EF4-FFF2-40B4-BE49-F238E27FC236}">
                <a16:creationId xmlns:a16="http://schemas.microsoft.com/office/drawing/2014/main" id="{0A6AD3EF-DD16-4CE2-B141-FB39B9299E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4921324" y="3739793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77">
            <a:extLst>
              <a:ext uri="{FF2B5EF4-FFF2-40B4-BE49-F238E27FC236}">
                <a16:creationId xmlns:a16="http://schemas.microsoft.com/office/drawing/2014/main" id="{96692F22-9379-495C-949E-9521D18A0450}"/>
              </a:ext>
            </a:extLst>
          </p:cNvPr>
          <p:cNvGrpSpPr/>
          <p:nvPr/>
        </p:nvGrpSpPr>
        <p:grpSpPr>
          <a:xfrm>
            <a:off x="11552651" y="2078310"/>
            <a:ext cx="377026" cy="1261679"/>
            <a:chOff x="6220854" y="3405876"/>
            <a:chExt cx="377026" cy="1261679"/>
          </a:xfrm>
        </p:grpSpPr>
        <p:sp>
          <p:nvSpPr>
            <p:cNvPr id="72" name="Rounded Rectangle 78">
              <a:extLst>
                <a:ext uri="{FF2B5EF4-FFF2-40B4-BE49-F238E27FC236}">
                  <a16:creationId xmlns:a16="http://schemas.microsoft.com/office/drawing/2014/main" id="{79A9AB74-780E-44E2-BBB7-A021E1F70C58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F4B2C6A-2044-4ED0-BCB0-CDA20BEFD124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인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더</a:t>
              </a:r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4" name="Right Arrow 76">
            <a:extLst>
              <a:ext uri="{FF2B5EF4-FFF2-40B4-BE49-F238E27FC236}">
                <a16:creationId xmlns:a16="http://schemas.microsoft.com/office/drawing/2014/main" id="{B14DA072-6FD6-4219-8FF5-7CF33BA2332C}"/>
              </a:ext>
            </a:extLst>
          </p:cNvPr>
          <p:cNvSpPr/>
          <p:nvPr/>
        </p:nvSpPr>
        <p:spPr>
          <a:xfrm>
            <a:off x="11261074" y="2562019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75" name="Group 80">
            <a:extLst>
              <a:ext uri="{FF2B5EF4-FFF2-40B4-BE49-F238E27FC236}">
                <a16:creationId xmlns:a16="http://schemas.microsoft.com/office/drawing/2014/main" id="{DE285CC5-52F2-48CB-840B-60509C1838AF}"/>
              </a:ext>
            </a:extLst>
          </p:cNvPr>
          <p:cNvGrpSpPr/>
          <p:nvPr/>
        </p:nvGrpSpPr>
        <p:grpSpPr>
          <a:xfrm>
            <a:off x="11552651" y="4539408"/>
            <a:ext cx="377026" cy="1261679"/>
            <a:chOff x="6220854" y="3405876"/>
            <a:chExt cx="377026" cy="1261679"/>
          </a:xfrm>
        </p:grpSpPr>
        <p:sp>
          <p:nvSpPr>
            <p:cNvPr id="76" name="Rounded Rectangle 81">
              <a:extLst>
                <a:ext uri="{FF2B5EF4-FFF2-40B4-BE49-F238E27FC236}">
                  <a16:creationId xmlns:a16="http://schemas.microsoft.com/office/drawing/2014/main" id="{2E073F93-B976-48B5-BCF6-6053BC3FD987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48A0123-98AB-439B-ADB6-399736A1726D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디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더</a:t>
              </a:r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8" name="Right Arrow 83">
            <a:extLst>
              <a:ext uri="{FF2B5EF4-FFF2-40B4-BE49-F238E27FC236}">
                <a16:creationId xmlns:a16="http://schemas.microsoft.com/office/drawing/2014/main" id="{924DD3F7-897A-4E36-8640-3E10B95FF669}"/>
              </a:ext>
            </a:extLst>
          </p:cNvPr>
          <p:cNvSpPr/>
          <p:nvPr/>
        </p:nvSpPr>
        <p:spPr>
          <a:xfrm>
            <a:off x="11261074" y="5023117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278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023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제목 1">
            <a:extLst>
              <a:ext uri="{FF2B5EF4-FFF2-40B4-BE49-F238E27FC236}">
                <a16:creationId xmlns:a16="http://schemas.microsoft.com/office/drawing/2014/main" id="{B7BD30F8-8885-464C-9B2D-9066C206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3-2.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이미지 기반 특성 추출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E6A100-E09F-4D6C-988E-5A06D05836B4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00FE96-6EE3-4756-81B2-4E531C99D085}"/>
              </a:ext>
            </a:extLst>
          </p:cNvPr>
          <p:cNvSpPr txBox="1"/>
          <p:nvPr/>
        </p:nvSpPr>
        <p:spPr>
          <a:xfrm>
            <a:off x="728169" y="1801311"/>
            <a:ext cx="59420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1)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en-US" altLang="ko-KR" sz="1200" dirty="0">
                <a:latin typeface="+mn-ea"/>
              </a:rPr>
              <a:t>(Latent vector)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그대로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2)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주성분분석</a:t>
            </a:r>
            <a:r>
              <a:rPr lang="en-US" altLang="ko-KR" sz="1200" dirty="0">
                <a:latin typeface="+mn-ea"/>
              </a:rPr>
              <a:t>(PCA)</a:t>
            </a:r>
            <a:r>
              <a:rPr lang="ko-KR" altLang="en-US" sz="1200" dirty="0">
                <a:latin typeface="+mn-ea"/>
              </a:rPr>
              <a:t>을 통해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차원으로 차원을 축소한 뒤 활용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F16AB38D-25DD-49A7-A46B-0EDB9736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61" y="2575318"/>
            <a:ext cx="10102166" cy="145525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Content Placeholder 6">
            <a:extLst>
              <a:ext uri="{FF2B5EF4-FFF2-40B4-BE49-F238E27FC236}">
                <a16:creationId xmlns:a16="http://schemas.microsoft.com/office/drawing/2014/main" id="{0CD92589-CAD6-400E-B845-9440789D8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005" y="4233118"/>
            <a:ext cx="8734305" cy="2135555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4">
            <a:extLst>
              <a:ext uri="{FF2B5EF4-FFF2-40B4-BE49-F238E27FC236}">
                <a16:creationId xmlns:a16="http://schemas.microsoft.com/office/drawing/2014/main" id="{C7445642-379E-44DE-9C68-9D6CD20D9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42" y="3506853"/>
            <a:ext cx="5039457" cy="92653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0AA6E4B2-4E17-4CAC-BD7D-7D187D12C2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9251379" y="3148721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40">
            <a:extLst>
              <a:ext uri="{FF2B5EF4-FFF2-40B4-BE49-F238E27FC236}">
                <a16:creationId xmlns:a16="http://schemas.microsoft.com/office/drawing/2014/main" id="{25FAB330-738C-49F6-A5E2-525DA834AF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7986782" y="4131215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7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383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788CECCD-13ED-4216-9018-F4638E675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4.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유사도 측정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1A9F05-4BFE-4FDF-AE6A-96562EB655BF}"/>
              </a:ext>
            </a:extLst>
          </p:cNvPr>
          <p:cNvSpPr txBox="1"/>
          <p:nvPr/>
        </p:nvSpPr>
        <p:spPr>
          <a:xfrm>
            <a:off x="505951" y="1379899"/>
            <a:ext cx="360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유사도 측정 방법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5A72AC-3F0F-4E7B-B2F8-2FBE231D36F2}"/>
              </a:ext>
            </a:extLst>
          </p:cNvPr>
          <p:cNvSpPr txBox="1"/>
          <p:nvPr/>
        </p:nvSpPr>
        <p:spPr>
          <a:xfrm>
            <a:off x="728168" y="1801311"/>
            <a:ext cx="10082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각 </a:t>
            </a:r>
            <a:r>
              <a:rPr lang="ko-KR" altLang="en-US" sz="1200" b="1" dirty="0" err="1">
                <a:latin typeface="+mn-ea"/>
              </a:rPr>
              <a:t>벡터별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</a:t>
            </a:r>
            <a:r>
              <a:rPr lang="ko-KR" altLang="en-US" sz="1200" b="1" dirty="0">
                <a:latin typeface="+mn-ea"/>
              </a:rPr>
              <a:t>가지 유사도 지표 산출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유클리드 거리</a:t>
            </a:r>
            <a:r>
              <a:rPr lang="en-US" altLang="ko-KR" sz="1200" dirty="0">
                <a:latin typeface="+mn-ea"/>
              </a:rPr>
              <a:t>(Euclidean Distance)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직선 거리를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코사인 유사도</a:t>
            </a:r>
            <a:r>
              <a:rPr lang="en-US" altLang="ko-KR" sz="1200" dirty="0">
                <a:latin typeface="+mn-ea"/>
              </a:rPr>
              <a:t>(Cosine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벡터가 이루는 각도를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피어슨</a:t>
            </a:r>
            <a:r>
              <a:rPr lang="ko-KR" altLang="en-US" sz="1200" dirty="0">
                <a:latin typeface="+mn-ea"/>
              </a:rPr>
              <a:t> 유사도</a:t>
            </a:r>
            <a:r>
              <a:rPr lang="en-US" altLang="ko-KR" sz="1200" dirty="0">
                <a:latin typeface="+mn-ea"/>
              </a:rPr>
              <a:t>(Pearson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상관관계를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벡터의 평균으로 </a:t>
            </a:r>
            <a:r>
              <a:rPr lang="en-US" altLang="ko-KR" sz="1200" dirty="0">
                <a:latin typeface="+mn-ea"/>
              </a:rPr>
              <a:t>Normalization</a:t>
            </a:r>
            <a:r>
              <a:rPr lang="ko-KR" altLang="en-US" sz="1200" dirty="0">
                <a:latin typeface="+mn-ea"/>
              </a:rPr>
              <a:t> 후 코사인 유사도 산출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4B06DC34-19E8-4866-87CD-E1E42EFE2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0" y="1434391"/>
            <a:ext cx="4768788" cy="189477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736E8A57-8F2A-48B5-AC65-94C07DB5D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3" y="3540777"/>
            <a:ext cx="5658052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5">
            <a:extLst>
              <a:ext uri="{FF2B5EF4-FFF2-40B4-BE49-F238E27FC236}">
                <a16:creationId xmlns:a16="http://schemas.microsoft.com/office/drawing/2014/main" id="{A81E4F09-9E58-4789-9854-9D0521D6F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80" y="3521383"/>
            <a:ext cx="4758444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0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742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0182D267-A17F-4C43-9B7B-3EEBBF1F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4.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유사도 측정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03F3E4-5469-47DC-9D72-95DD60FE2D65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576E28-4B1F-4405-BB1B-BA65821D1D9B}"/>
              </a:ext>
            </a:extLst>
          </p:cNvPr>
          <p:cNvSpPr txBox="1"/>
          <p:nvPr/>
        </p:nvSpPr>
        <p:spPr>
          <a:xfrm>
            <a:off x="728169" y="1801311"/>
            <a:ext cx="5816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음원 전체 길이 활용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샘플음원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평균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대비 유사음원과의 유사도 </a:t>
            </a:r>
            <a:r>
              <a:rPr lang="ko-KR" altLang="en-US" sz="1200" dirty="0" err="1">
                <a:latin typeface="+mn-ea"/>
              </a:rPr>
              <a:t>변화량</a:t>
            </a:r>
            <a:r>
              <a:rPr lang="ko-KR" altLang="en-US" sz="1200" dirty="0">
                <a:latin typeface="+mn-ea"/>
              </a:rPr>
              <a:t> 크기 측정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2D085CB0-7854-42C5-BBA7-3F270CD4F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06" y="814031"/>
            <a:ext cx="4362314" cy="564886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9FC11740-B759-47CB-96D2-1312D911D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3" y="2388651"/>
            <a:ext cx="4865930" cy="124544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86576A-D08A-4992-B606-A220EC1BD4A2}"/>
              </a:ext>
            </a:extLst>
          </p:cNvPr>
          <p:cNvSpPr txBox="1"/>
          <p:nvPr/>
        </p:nvSpPr>
        <p:spPr>
          <a:xfrm>
            <a:off x="728169" y="3824983"/>
            <a:ext cx="51084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(30</a:t>
            </a:r>
            <a:r>
              <a:rPr lang="ko-KR" altLang="en-US" sz="1200" b="1" dirty="0">
                <a:latin typeface="+mn-ea"/>
              </a:rPr>
              <a:t>초 길이 음원 활용 </a:t>
            </a:r>
            <a:r>
              <a:rPr lang="en-US" altLang="ko-KR" sz="1200" b="1" dirty="0">
                <a:latin typeface="+mn-ea"/>
              </a:rPr>
              <a:t>–</a:t>
            </a:r>
            <a:r>
              <a:rPr lang="ko-KR" altLang="en-US" sz="1200" b="1" dirty="0">
                <a:latin typeface="+mn-ea"/>
              </a:rPr>
              <a:t> 구간 단위 측정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음원별</a:t>
            </a:r>
            <a:r>
              <a:rPr lang="ko-KR" altLang="en-US" sz="1200" dirty="0">
                <a:latin typeface="+mn-ea"/>
              </a:rPr>
              <a:t> 비교를 위한 </a:t>
            </a:r>
            <a:r>
              <a:rPr lang="en-US" altLang="ko-KR" sz="1200" dirty="0">
                <a:latin typeface="+mn-ea"/>
              </a:rPr>
              <a:t>200</a:t>
            </a:r>
            <a:r>
              <a:rPr lang="ko-KR" altLang="en-US" sz="1200" dirty="0">
                <a:latin typeface="+mn-ea"/>
              </a:rPr>
              <a:t>점 만점의</a:t>
            </a:r>
            <a:r>
              <a:rPr lang="en-US" altLang="ko-KR" sz="1200" dirty="0">
                <a:latin typeface="+mn-ea"/>
              </a:rPr>
              <a:t> Score</a:t>
            </a:r>
            <a:r>
              <a:rPr lang="ko-KR" altLang="en-US" sz="1200" dirty="0">
                <a:latin typeface="+mn-ea"/>
              </a:rPr>
              <a:t> 산출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A5BC9660-DD2B-4165-BE62-90A16E171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03" y="4427082"/>
            <a:ext cx="5816600" cy="10668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C813C7C-7662-461B-9919-3CABC3F0B70C}"/>
              </a:ext>
            </a:extLst>
          </p:cNvPr>
          <p:cNvSpPr txBox="1"/>
          <p:nvPr/>
        </p:nvSpPr>
        <p:spPr>
          <a:xfrm>
            <a:off x="728169" y="5638793"/>
            <a:ext cx="5108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특정 음원의 특정 구간 입력 시</a:t>
            </a:r>
            <a:r>
              <a:rPr lang="en-US" altLang="ko-KR" sz="1200" dirty="0">
                <a:latin typeface="+mn-ea"/>
              </a:rPr>
              <a:t> Score </a:t>
            </a:r>
            <a:r>
              <a:rPr lang="ko-KR" altLang="en-US" sz="1200" dirty="0">
                <a:latin typeface="+mn-ea"/>
              </a:rPr>
              <a:t>산출 화면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오른쪽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참조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57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1026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2" name="제목 1">
            <a:extLst>
              <a:ext uri="{FF2B5EF4-FFF2-40B4-BE49-F238E27FC236}">
                <a16:creationId xmlns:a16="http://schemas.microsoft.com/office/drawing/2014/main" id="{89F01609-A2AF-498D-912B-16A7BDF21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4.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유사도 측정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0481B9-E163-4BBA-BA0A-4E0ABC11C186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CD094C0-C83C-4210-9BE3-299439A22538}"/>
              </a:ext>
            </a:extLst>
          </p:cNvPr>
          <p:cNvSpPr txBox="1"/>
          <p:nvPr/>
        </p:nvSpPr>
        <p:spPr>
          <a:xfrm>
            <a:off x="728169" y="1801311"/>
            <a:ext cx="6452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최종 </a:t>
            </a:r>
            <a:r>
              <a:rPr lang="en-US" altLang="ko-KR" sz="1200" b="1" dirty="0">
                <a:latin typeface="+mn-ea"/>
              </a:rPr>
              <a:t>Score</a:t>
            </a:r>
            <a:r>
              <a:rPr lang="ko-KR" altLang="en-US" sz="1200" b="1" dirty="0">
                <a:latin typeface="+mn-ea"/>
              </a:rPr>
              <a:t> 산출 및 종합 결과 시각화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산출된 음원 구간별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바탕으로 유사도 상위 </a:t>
            </a:r>
            <a:r>
              <a:rPr lang="ko-KR" altLang="en-US" sz="1200" dirty="0" err="1">
                <a:latin typeface="+mn-ea"/>
              </a:rPr>
              <a:t>음원정보</a:t>
            </a:r>
            <a:r>
              <a:rPr lang="ko-KR" altLang="en-US" sz="1200" dirty="0">
                <a:latin typeface="+mn-ea"/>
              </a:rPr>
              <a:t> 추출 및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유사도 평균치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구간 최대치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최대치 구간 정보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매칭횟수비율 정보 출력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6AA2A29-6B84-499F-A0C5-95A35A357D8C}"/>
              </a:ext>
            </a:extLst>
          </p:cNvPr>
          <p:cNvSpPr txBox="1"/>
          <p:nvPr/>
        </p:nvSpPr>
        <p:spPr>
          <a:xfrm>
            <a:off x="728169" y="2635497"/>
            <a:ext cx="51084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유사도 평균치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산출 시 적용 기준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미만 제외</a:t>
            </a:r>
            <a:r>
              <a:rPr lang="en-US" altLang="ko-KR" sz="1200" dirty="0">
                <a:latin typeface="+mn-ea"/>
              </a:rPr>
              <a:t>(200</a:t>
            </a:r>
            <a:r>
              <a:rPr lang="ko-KR" altLang="en-US" sz="1200" dirty="0">
                <a:latin typeface="+mn-ea"/>
              </a:rPr>
              <a:t>점 만점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이상 건 중 구간별 상위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 err="1">
                <a:latin typeface="+mn-ea"/>
              </a:rPr>
              <a:t>개까지만</a:t>
            </a:r>
            <a:r>
              <a:rPr lang="ko-KR" altLang="en-US" sz="1200" dirty="0">
                <a:latin typeface="+mn-ea"/>
              </a:rPr>
              <a:t> 반영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6" name="Picture 3">
            <a:extLst>
              <a:ext uri="{FF2B5EF4-FFF2-40B4-BE49-F238E27FC236}">
                <a16:creationId xmlns:a16="http://schemas.microsoft.com/office/drawing/2014/main" id="{E8474644-BBD0-4714-8F47-C5C871ADE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87" y="1216648"/>
            <a:ext cx="5452848" cy="5226823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4">
            <a:extLst>
              <a:ext uri="{FF2B5EF4-FFF2-40B4-BE49-F238E27FC236}">
                <a16:creationId xmlns:a16="http://schemas.microsoft.com/office/drawing/2014/main" id="{D77CEAB9-7CFB-4975-8CD6-9D815A52C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2" y="3495078"/>
            <a:ext cx="5034225" cy="294839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8" name="Rounded Rectangle 36">
            <a:extLst>
              <a:ext uri="{FF2B5EF4-FFF2-40B4-BE49-F238E27FC236}">
                <a16:creationId xmlns:a16="http://schemas.microsoft.com/office/drawing/2014/main" id="{DD6AC291-17D8-4863-BC84-9DF7663C5345}"/>
              </a:ext>
            </a:extLst>
          </p:cNvPr>
          <p:cNvSpPr/>
          <p:nvPr/>
        </p:nvSpPr>
        <p:spPr>
          <a:xfrm>
            <a:off x="649558" y="4615077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79" name="Rounded Rectangle 40">
            <a:extLst>
              <a:ext uri="{FF2B5EF4-FFF2-40B4-BE49-F238E27FC236}">
                <a16:creationId xmlns:a16="http://schemas.microsoft.com/office/drawing/2014/main" id="{F8813E33-62D9-4EE4-AF91-F9D59D7F97C7}"/>
              </a:ext>
            </a:extLst>
          </p:cNvPr>
          <p:cNvSpPr/>
          <p:nvPr/>
        </p:nvSpPr>
        <p:spPr>
          <a:xfrm>
            <a:off x="649558" y="5503100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80" name="Group 42">
            <a:extLst>
              <a:ext uri="{FF2B5EF4-FFF2-40B4-BE49-F238E27FC236}">
                <a16:creationId xmlns:a16="http://schemas.microsoft.com/office/drawing/2014/main" id="{1A12A207-36F3-4B88-A0E3-B89A06F3832D}"/>
              </a:ext>
            </a:extLst>
          </p:cNvPr>
          <p:cNvGrpSpPr/>
          <p:nvPr/>
        </p:nvGrpSpPr>
        <p:grpSpPr>
          <a:xfrm>
            <a:off x="4205953" y="4522513"/>
            <a:ext cx="1058460" cy="328805"/>
            <a:chOff x="5592562" y="3570161"/>
            <a:chExt cx="1058460" cy="328805"/>
          </a:xfrm>
        </p:grpSpPr>
        <p:sp>
          <p:nvSpPr>
            <p:cNvPr id="81" name="Rounded Rectangle 43">
              <a:extLst>
                <a:ext uri="{FF2B5EF4-FFF2-40B4-BE49-F238E27FC236}">
                  <a16:creationId xmlns:a16="http://schemas.microsoft.com/office/drawing/2014/main" id="{91AE0128-786E-4E73-B826-DA3EA053CEF1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5AEB3BB-7149-4CBA-A4F4-A1D06E41AD04}"/>
                </a:ext>
              </a:extLst>
            </p:cNvPr>
            <p:cNvSpPr txBox="1"/>
            <p:nvPr/>
          </p:nvSpPr>
          <p:spPr>
            <a:xfrm>
              <a:off x="5592562" y="3616417"/>
              <a:ext cx="1055097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100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점 미만 제외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3" name="Group 48">
            <a:extLst>
              <a:ext uri="{FF2B5EF4-FFF2-40B4-BE49-F238E27FC236}">
                <a16:creationId xmlns:a16="http://schemas.microsoft.com/office/drawing/2014/main" id="{10E34ECA-8BDE-4D9F-B14A-1C2B729F5F97}"/>
              </a:ext>
            </a:extLst>
          </p:cNvPr>
          <p:cNvGrpSpPr/>
          <p:nvPr/>
        </p:nvGrpSpPr>
        <p:grpSpPr>
          <a:xfrm>
            <a:off x="3256251" y="5419328"/>
            <a:ext cx="1058460" cy="328805"/>
            <a:chOff x="5592562" y="3570161"/>
            <a:chExt cx="1058460" cy="328805"/>
          </a:xfrm>
        </p:grpSpPr>
        <p:sp>
          <p:nvSpPr>
            <p:cNvPr id="84" name="Rounded Rectangle 49">
              <a:extLst>
                <a:ext uri="{FF2B5EF4-FFF2-40B4-BE49-F238E27FC236}">
                  <a16:creationId xmlns:a16="http://schemas.microsoft.com/office/drawing/2014/main" id="{A1CA300D-9357-4F9B-9E55-96060431F100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B3C5C45-F95D-4F9A-BBDF-CC96C57A3198}"/>
                </a:ext>
              </a:extLst>
            </p:cNvPr>
            <p:cNvSpPr txBox="1"/>
            <p:nvPr/>
          </p:nvSpPr>
          <p:spPr>
            <a:xfrm>
              <a:off x="5592562" y="3616417"/>
              <a:ext cx="1042273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상위 </a:t>
              </a:r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5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개만 반영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51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>
                <a:latin typeface="+mn-ea"/>
              </a:rPr>
              <a:t>벡터가 추출</a:t>
            </a:r>
            <a:endParaRPr lang="en-US" altLang="ko-KR" sz="1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4630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2" name="제목 1">
            <a:extLst>
              <a:ext uri="{FF2B5EF4-FFF2-40B4-BE49-F238E27FC236}">
                <a16:creationId xmlns:a16="http://schemas.microsoft.com/office/drawing/2014/main" id="{58633DF9-2838-43B1-85E9-B6F384A9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5.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클러스터링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C2D93E-D4B5-46D7-8487-4ED4B24CC245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밀도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DBSCAN</a:t>
            </a:r>
            <a:endParaRPr lang="ko-KR" altLang="en-US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7CAF5F8-0707-4E0C-8B93-48458A664E8C}"/>
              </a:ext>
            </a:extLst>
          </p:cNvPr>
          <p:cNvSpPr txBox="1"/>
          <p:nvPr/>
        </p:nvSpPr>
        <p:spPr>
          <a:xfrm>
            <a:off x="728169" y="1801311"/>
            <a:ext cx="563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중심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(K-Means)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vs. </a:t>
            </a:r>
            <a:r>
              <a:rPr lang="ko-KR" altLang="en-US" sz="1200" b="1" dirty="0">
                <a:latin typeface="+mn-ea"/>
              </a:rPr>
              <a:t>밀도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(DBSCAN)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중심 기반</a:t>
            </a:r>
            <a:r>
              <a:rPr lang="en-US" altLang="ko-KR" sz="1200" dirty="0">
                <a:latin typeface="+mn-ea"/>
              </a:rPr>
              <a:t>(Center-based)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특정 중심점을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 기준</a:t>
            </a:r>
            <a:r>
              <a:rPr lang="ko-KR" altLang="en-US" sz="1200" dirty="0">
                <a:latin typeface="+mn-ea"/>
              </a:rPr>
              <a:t>으로 분포할 것이라는 가정에 기반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밀도 기반</a:t>
            </a:r>
            <a:r>
              <a:rPr lang="en-US" altLang="ko-KR" sz="1200" dirty="0">
                <a:latin typeface="+mn-ea"/>
              </a:rPr>
              <a:t>(Density-based)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서로 근접하게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분포할 것이라는 가정에 기반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04A5D4-7281-41C2-B951-E8E3E68E9B9A}"/>
              </a:ext>
            </a:extLst>
          </p:cNvPr>
          <p:cNvSpPr txBox="1"/>
          <p:nvPr/>
        </p:nvSpPr>
        <p:spPr>
          <a:xfrm>
            <a:off x="728169" y="3173481"/>
            <a:ext cx="8092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</a:t>
            </a:r>
            <a:r>
              <a:rPr lang="ko-KR" altLang="en-US" sz="1200" b="1" dirty="0">
                <a:latin typeface="+mn-ea"/>
              </a:rPr>
              <a:t>의 주요 특징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K-Means</a:t>
            </a:r>
            <a:r>
              <a:rPr lang="ko-KR" altLang="en-US" sz="1200" dirty="0">
                <a:latin typeface="+mn-ea"/>
              </a:rPr>
              <a:t>와 달리 클러스터수를 지정할 필요가 없고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알고리즘이 자동으로 클러스터의 수를 찾음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원모양이</a:t>
            </a:r>
            <a:r>
              <a:rPr lang="ko-KR" altLang="en-US" sz="1200" dirty="0">
                <a:latin typeface="+mn-ea"/>
              </a:rPr>
              <a:t> 아닌 </a:t>
            </a:r>
            <a:r>
              <a:rPr lang="ko-KR" altLang="en-US" sz="1200" dirty="0" err="1">
                <a:latin typeface="+mn-ea"/>
              </a:rPr>
              <a:t>불특정한</a:t>
            </a:r>
            <a:r>
              <a:rPr lang="ko-KR" altLang="en-US" sz="1200" dirty="0">
                <a:latin typeface="+mn-ea"/>
              </a:rPr>
              <a:t> 모양의 클러스터도 찾을 수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이상치에</a:t>
            </a:r>
            <a:r>
              <a:rPr lang="ko-KR" altLang="en-US" sz="1200" dirty="0">
                <a:latin typeface="+mn-ea"/>
              </a:rPr>
              <a:t> 의한 성능 하락 현상을 완화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F7C73B4D-3B22-4C64-961A-7D90F01B6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0" y="1564082"/>
            <a:ext cx="5408376" cy="1818267"/>
          </a:xfrm>
          <a:prstGeom prst="rect">
            <a:avLst/>
          </a:prstGeom>
          <a:effectLst/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D0C17E0-E2EF-4A25-BF77-C634FE3282BB}"/>
              </a:ext>
            </a:extLst>
          </p:cNvPr>
          <p:cNvSpPr txBox="1"/>
          <p:nvPr/>
        </p:nvSpPr>
        <p:spPr>
          <a:xfrm>
            <a:off x="9025488" y="3314131"/>
            <a:ext cx="2675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4"/>
              </a:rPr>
              <a:t>https://untitledtblog.tistory.com/146</a:t>
            </a:r>
            <a:endParaRPr lang="en-US" sz="1000" dirty="0"/>
          </a:p>
        </p:txBody>
      </p:sp>
      <p:pic>
        <p:nvPicPr>
          <p:cNvPr id="78" name="Picture 3">
            <a:extLst>
              <a:ext uri="{FF2B5EF4-FFF2-40B4-BE49-F238E27FC236}">
                <a16:creationId xmlns:a16="http://schemas.microsoft.com/office/drawing/2014/main" id="{DF11F2EF-16B7-453F-8B77-62CA6EEDB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17" y="4297101"/>
            <a:ext cx="4879192" cy="2196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Picture 5">
            <a:extLst>
              <a:ext uri="{FF2B5EF4-FFF2-40B4-BE49-F238E27FC236}">
                <a16:creationId xmlns:a16="http://schemas.microsoft.com/office/drawing/2014/main" id="{339A13D8-C58F-43BF-9032-42831B050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781" y="4302874"/>
            <a:ext cx="3066242" cy="2196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07ECEB6-82AB-47A5-9929-7C160AA3ACB0}"/>
              </a:ext>
            </a:extLst>
          </p:cNvPr>
          <p:cNvSpPr txBox="1"/>
          <p:nvPr/>
        </p:nvSpPr>
        <p:spPr>
          <a:xfrm>
            <a:off x="728169" y="4020974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 및 시각화</a:t>
            </a:r>
          </a:p>
        </p:txBody>
      </p:sp>
      <p:sp>
        <p:nvSpPr>
          <p:cNvPr id="81" name="Rounded Rectangle 37">
            <a:extLst>
              <a:ext uri="{FF2B5EF4-FFF2-40B4-BE49-F238E27FC236}">
                <a16:creationId xmlns:a16="http://schemas.microsoft.com/office/drawing/2014/main" id="{7C076E3A-C9CF-4847-BBAB-AB66582D3DD8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5319BF-8161-4585-8090-D41C06104D69}"/>
              </a:ext>
            </a:extLst>
          </p:cNvPr>
          <p:cNvSpPr txBox="1"/>
          <p:nvPr/>
        </p:nvSpPr>
        <p:spPr>
          <a:xfrm>
            <a:off x="9900191" y="5004688"/>
            <a:ext cx="141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 err="1">
                <a:latin typeface="+mj-ea"/>
                <a:ea typeface="+mj-ea"/>
              </a:rPr>
              <a:t>클러스터별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매우 불균형한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분포를 보임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en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53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-4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416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내용 개체 틀 2">
            <a:extLst>
              <a:ext uri="{FF2B5EF4-FFF2-40B4-BE49-F238E27FC236}">
                <a16:creationId xmlns:a16="http://schemas.microsoft.com/office/drawing/2014/main" id="{61784411-7860-4234-8495-6E946D9DB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030" y="1825625"/>
            <a:ext cx="1066800" cy="100965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4000" dirty="0">
                <a:solidFill>
                  <a:srgbClr val="8E9DC8"/>
                </a:solidFill>
                <a:latin typeface="+mj-ea"/>
                <a:ea typeface="+mj-ea"/>
              </a:rPr>
              <a:t>01</a:t>
            </a:r>
            <a:endParaRPr lang="ko-KR" altLang="en-US" sz="4000" dirty="0">
              <a:solidFill>
                <a:srgbClr val="8E9DC8"/>
              </a:solidFill>
              <a:latin typeface="+mj-ea"/>
              <a:ea typeface="+mj-ea"/>
            </a:endParaRPr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5974288E-B944-4AF2-8003-C13AFF0FC9A4}"/>
              </a:ext>
            </a:extLst>
          </p:cNvPr>
          <p:cNvSpPr txBox="1">
            <a:spLocks/>
          </p:cNvSpPr>
          <p:nvPr/>
        </p:nvSpPr>
        <p:spPr>
          <a:xfrm>
            <a:off x="2951127" y="2605454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88" name="내용 개체 틀 2">
            <a:extLst>
              <a:ext uri="{FF2B5EF4-FFF2-40B4-BE49-F238E27FC236}">
                <a16:creationId xmlns:a16="http://schemas.microsoft.com/office/drawing/2014/main" id="{45702587-3F31-4E65-8A38-82264655E8DE}"/>
              </a:ext>
            </a:extLst>
          </p:cNvPr>
          <p:cNvSpPr txBox="1">
            <a:spLocks/>
          </p:cNvSpPr>
          <p:nvPr/>
        </p:nvSpPr>
        <p:spPr>
          <a:xfrm>
            <a:off x="1070030" y="3933646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dirty="0">
                <a:solidFill>
                  <a:srgbClr val="8E9DC8"/>
                </a:solidFill>
                <a:latin typeface="+mj-ea"/>
                <a:ea typeface="+mj-ea"/>
              </a:rPr>
              <a:t>04</a:t>
            </a:r>
            <a:endParaRPr lang="ko-KR" altLang="en-US" sz="4000" dirty="0">
              <a:solidFill>
                <a:srgbClr val="8E9DC8"/>
              </a:solidFill>
              <a:latin typeface="+mj-ea"/>
              <a:ea typeface="+mj-ea"/>
            </a:endParaRPr>
          </a:p>
        </p:txBody>
      </p:sp>
      <p:sp>
        <p:nvSpPr>
          <p:cNvPr id="90" name="내용 개체 틀 2">
            <a:extLst>
              <a:ext uri="{FF2B5EF4-FFF2-40B4-BE49-F238E27FC236}">
                <a16:creationId xmlns:a16="http://schemas.microsoft.com/office/drawing/2014/main" id="{16996A92-64AB-4D09-91A9-6EA14DCB2B53}"/>
              </a:ext>
            </a:extLst>
          </p:cNvPr>
          <p:cNvSpPr txBox="1">
            <a:spLocks/>
          </p:cNvSpPr>
          <p:nvPr/>
        </p:nvSpPr>
        <p:spPr>
          <a:xfrm>
            <a:off x="1674798" y="4713475"/>
            <a:ext cx="2366423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latin typeface="+mj-ea"/>
                <a:ea typeface="+mj-ea"/>
              </a:rPr>
              <a:t>유사도 측정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C266A59-5A9E-45AC-BD8A-CEE5663E8D99}"/>
              </a:ext>
            </a:extLst>
          </p:cNvPr>
          <p:cNvCxnSpPr>
            <a:cxnSpLocks/>
          </p:cNvCxnSpPr>
          <p:nvPr/>
        </p:nvCxnSpPr>
        <p:spPr>
          <a:xfrm>
            <a:off x="1303323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2039A74E-018F-4199-93E4-7FFFCE282DCF}"/>
              </a:ext>
            </a:extLst>
          </p:cNvPr>
          <p:cNvSpPr txBox="1">
            <a:spLocks/>
          </p:cNvSpPr>
          <p:nvPr/>
        </p:nvSpPr>
        <p:spPr>
          <a:xfrm>
            <a:off x="4674044" y="393727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dirty="0">
                <a:solidFill>
                  <a:srgbClr val="8E9DC8"/>
                </a:solidFill>
                <a:latin typeface="+mj-ea"/>
                <a:ea typeface="+mj-ea"/>
              </a:rPr>
              <a:t>05</a:t>
            </a:r>
            <a:endParaRPr lang="ko-KR" altLang="en-US" sz="4000" dirty="0">
              <a:solidFill>
                <a:srgbClr val="8E9DC8"/>
              </a:solidFill>
              <a:latin typeface="+mj-ea"/>
              <a:ea typeface="+mj-ea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C469BB6C-E996-4DFE-8EE9-C32B4725A735}"/>
              </a:ext>
            </a:extLst>
          </p:cNvPr>
          <p:cNvSpPr txBox="1">
            <a:spLocks/>
          </p:cNvSpPr>
          <p:nvPr/>
        </p:nvSpPr>
        <p:spPr>
          <a:xfrm>
            <a:off x="5347971" y="4717108"/>
            <a:ext cx="2294765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latin typeface="+mj-ea"/>
                <a:ea typeface="+mj-ea"/>
              </a:rPr>
              <a:t>클러스터링</a:t>
            </a:r>
          </a:p>
        </p:txBody>
      </p:sp>
      <p:sp>
        <p:nvSpPr>
          <p:cNvPr id="98" name="내용 개체 틀 2">
            <a:extLst>
              <a:ext uri="{FF2B5EF4-FFF2-40B4-BE49-F238E27FC236}">
                <a16:creationId xmlns:a16="http://schemas.microsoft.com/office/drawing/2014/main" id="{DDCFEDED-2E27-4129-8BDC-CBE630B1353F}"/>
              </a:ext>
            </a:extLst>
          </p:cNvPr>
          <p:cNvSpPr txBox="1">
            <a:spLocks/>
          </p:cNvSpPr>
          <p:nvPr/>
        </p:nvSpPr>
        <p:spPr>
          <a:xfrm>
            <a:off x="8271656" y="393859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dirty="0">
                <a:solidFill>
                  <a:srgbClr val="8E9DC8"/>
                </a:solidFill>
                <a:latin typeface="+mj-ea"/>
                <a:ea typeface="+mj-ea"/>
              </a:rPr>
              <a:t>06</a:t>
            </a:r>
            <a:endParaRPr lang="ko-KR" altLang="en-US" sz="4000" dirty="0">
              <a:solidFill>
                <a:srgbClr val="8E9DC8"/>
              </a:solidFill>
              <a:latin typeface="+mj-ea"/>
              <a:ea typeface="+mj-ea"/>
            </a:endParaRPr>
          </a:p>
        </p:txBody>
      </p:sp>
      <p:sp>
        <p:nvSpPr>
          <p:cNvPr id="100" name="내용 개체 틀 2">
            <a:extLst>
              <a:ext uri="{FF2B5EF4-FFF2-40B4-BE49-F238E27FC236}">
                <a16:creationId xmlns:a16="http://schemas.microsoft.com/office/drawing/2014/main" id="{DC5550C7-DBA7-4758-9D49-8ABC60CF013D}"/>
              </a:ext>
            </a:extLst>
          </p:cNvPr>
          <p:cNvSpPr txBox="1">
            <a:spLocks/>
          </p:cNvSpPr>
          <p:nvPr/>
        </p:nvSpPr>
        <p:spPr>
          <a:xfrm>
            <a:off x="9503392" y="4718428"/>
            <a:ext cx="1740728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latin typeface="+mj-ea"/>
                <a:ea typeface="+mj-ea"/>
              </a:rPr>
              <a:t>결론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F554EEE-3889-4C6A-B5EF-6A27C1732F94}"/>
              </a:ext>
            </a:extLst>
          </p:cNvPr>
          <p:cNvCxnSpPr>
            <a:cxnSpLocks/>
          </p:cNvCxnSpPr>
          <p:nvPr/>
        </p:nvCxnSpPr>
        <p:spPr>
          <a:xfrm>
            <a:off x="4904838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96A85E4-0D0A-4196-BD2B-03170D877BE8}"/>
              </a:ext>
            </a:extLst>
          </p:cNvPr>
          <p:cNvCxnSpPr>
            <a:cxnSpLocks/>
          </p:cNvCxnSpPr>
          <p:nvPr/>
        </p:nvCxnSpPr>
        <p:spPr>
          <a:xfrm>
            <a:off x="8506222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B7E57C0-74ED-482F-B86C-14277DFF2ADE}"/>
              </a:ext>
            </a:extLst>
          </p:cNvPr>
          <p:cNvCxnSpPr>
            <a:cxnSpLocks/>
          </p:cNvCxnSpPr>
          <p:nvPr/>
        </p:nvCxnSpPr>
        <p:spPr>
          <a:xfrm>
            <a:off x="1293798" y="270701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내용 개체 틀 2">
            <a:extLst>
              <a:ext uri="{FF2B5EF4-FFF2-40B4-BE49-F238E27FC236}">
                <a16:creationId xmlns:a16="http://schemas.microsoft.com/office/drawing/2014/main" id="{6B125426-8DA7-42D6-A273-E18A48BF1769}"/>
              </a:ext>
            </a:extLst>
          </p:cNvPr>
          <p:cNvSpPr txBox="1">
            <a:spLocks/>
          </p:cNvSpPr>
          <p:nvPr/>
        </p:nvSpPr>
        <p:spPr>
          <a:xfrm>
            <a:off x="4674044" y="182562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dirty="0">
                <a:solidFill>
                  <a:srgbClr val="8E9DC8"/>
                </a:solidFill>
                <a:latin typeface="+mj-ea"/>
                <a:ea typeface="+mj-ea"/>
              </a:rPr>
              <a:t>02</a:t>
            </a:r>
            <a:endParaRPr lang="ko-KR" altLang="en-US" sz="4000" dirty="0">
              <a:solidFill>
                <a:srgbClr val="8E9DC8"/>
              </a:solidFill>
              <a:latin typeface="+mj-ea"/>
              <a:ea typeface="+mj-ea"/>
            </a:endParaRPr>
          </a:p>
        </p:txBody>
      </p:sp>
      <p:sp>
        <p:nvSpPr>
          <p:cNvPr id="112" name="내용 개체 틀 2">
            <a:extLst>
              <a:ext uri="{FF2B5EF4-FFF2-40B4-BE49-F238E27FC236}">
                <a16:creationId xmlns:a16="http://schemas.microsoft.com/office/drawing/2014/main" id="{20B8847E-21BC-4A81-AE25-29B29C9F7D85}"/>
              </a:ext>
            </a:extLst>
          </p:cNvPr>
          <p:cNvSpPr txBox="1">
            <a:spLocks/>
          </p:cNvSpPr>
          <p:nvPr/>
        </p:nvSpPr>
        <p:spPr>
          <a:xfrm>
            <a:off x="6113579" y="2605454"/>
            <a:ext cx="1529157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latin typeface="+mj-ea"/>
                <a:ea typeface="+mj-ea"/>
              </a:rPr>
              <a:t>데이터</a:t>
            </a:r>
          </a:p>
        </p:txBody>
      </p:sp>
      <p:sp>
        <p:nvSpPr>
          <p:cNvPr id="113" name="내용 개체 틀 2">
            <a:extLst>
              <a:ext uri="{FF2B5EF4-FFF2-40B4-BE49-F238E27FC236}">
                <a16:creationId xmlns:a16="http://schemas.microsoft.com/office/drawing/2014/main" id="{F84D4EA3-EAA3-41D3-A0D4-60019B0F89AE}"/>
              </a:ext>
            </a:extLst>
          </p:cNvPr>
          <p:cNvSpPr txBox="1">
            <a:spLocks/>
          </p:cNvSpPr>
          <p:nvPr/>
        </p:nvSpPr>
        <p:spPr>
          <a:xfrm>
            <a:off x="8271656" y="182694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dirty="0">
                <a:solidFill>
                  <a:srgbClr val="8E9DC8"/>
                </a:solidFill>
                <a:latin typeface="+mj-ea"/>
                <a:ea typeface="+mj-ea"/>
              </a:rPr>
              <a:t>03</a:t>
            </a:r>
            <a:endParaRPr lang="ko-KR" altLang="en-US" sz="4000" dirty="0">
              <a:solidFill>
                <a:srgbClr val="8E9DC8"/>
              </a:solidFill>
              <a:latin typeface="+mj-ea"/>
              <a:ea typeface="+mj-ea"/>
            </a:endParaRPr>
          </a:p>
        </p:txBody>
      </p:sp>
      <p:sp>
        <p:nvSpPr>
          <p:cNvPr id="114" name="내용 개체 틀 2">
            <a:extLst>
              <a:ext uri="{FF2B5EF4-FFF2-40B4-BE49-F238E27FC236}">
                <a16:creationId xmlns:a16="http://schemas.microsoft.com/office/drawing/2014/main" id="{BF1C3465-2826-48C4-908D-FD6F32A92696}"/>
              </a:ext>
            </a:extLst>
          </p:cNvPr>
          <p:cNvSpPr txBox="1">
            <a:spLocks/>
          </p:cNvSpPr>
          <p:nvPr/>
        </p:nvSpPr>
        <p:spPr>
          <a:xfrm>
            <a:off x="8972780" y="2606774"/>
            <a:ext cx="227134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>
                <a:solidFill>
                  <a:srgbClr val="8E9DC8"/>
                </a:solidFill>
                <a:latin typeface="+mj-ea"/>
                <a:ea typeface="+mj-ea"/>
              </a:rPr>
              <a:t>특성 추출</a:t>
            </a:r>
            <a:endParaRPr lang="ko-KR" altLang="en-US" sz="3200" dirty="0">
              <a:solidFill>
                <a:srgbClr val="8E9DC8"/>
              </a:solidFill>
              <a:latin typeface="+mj-ea"/>
              <a:ea typeface="+mj-ea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855ADA5-EF82-496B-BD48-A61B738D6BFD}"/>
              </a:ext>
            </a:extLst>
          </p:cNvPr>
          <p:cNvCxnSpPr>
            <a:cxnSpLocks/>
          </p:cNvCxnSpPr>
          <p:nvPr/>
        </p:nvCxnSpPr>
        <p:spPr>
          <a:xfrm>
            <a:off x="4904838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CFEB4EF-400B-4880-B07A-D74E7DDA8665}"/>
              </a:ext>
            </a:extLst>
          </p:cNvPr>
          <p:cNvCxnSpPr>
            <a:cxnSpLocks/>
          </p:cNvCxnSpPr>
          <p:nvPr/>
        </p:nvCxnSpPr>
        <p:spPr>
          <a:xfrm>
            <a:off x="8506222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제목 1">
            <a:extLst>
              <a:ext uri="{FF2B5EF4-FFF2-40B4-BE49-F238E27FC236}">
                <a16:creationId xmlns:a16="http://schemas.microsoft.com/office/drawing/2014/main" id="{90F09DCB-5FD5-48AD-99D8-E316D9C03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ko-KR" altLang="en-US" dirty="0">
                <a:solidFill>
                  <a:srgbClr val="4D5771"/>
                </a:solidFill>
                <a:latin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95007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8233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8" name="제목 1">
            <a:extLst>
              <a:ext uri="{FF2B5EF4-FFF2-40B4-BE49-F238E27FC236}">
                <a16:creationId xmlns:a16="http://schemas.microsoft.com/office/drawing/2014/main" id="{3ABB221B-4169-4C01-BC95-B1D756D6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5.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클러스터링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14DE70-38C6-41B0-970B-CB8C4030C008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중심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K-Means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9934DE-CF61-4A60-BEE4-752183CCA740}"/>
              </a:ext>
            </a:extLst>
          </p:cNvPr>
          <p:cNvSpPr txBox="1"/>
          <p:nvPr/>
        </p:nvSpPr>
        <p:spPr>
          <a:xfrm>
            <a:off x="728169" y="1801311"/>
            <a:ext cx="35113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클러스터 개수 </a:t>
            </a:r>
            <a:r>
              <a:rPr lang="en-US" altLang="ko-KR" sz="1200" dirty="0">
                <a:latin typeface="+mn-ea"/>
              </a:rPr>
              <a:t>50</a:t>
            </a:r>
            <a:r>
              <a:rPr lang="ko-KR" altLang="en-US" sz="1200" dirty="0">
                <a:latin typeface="+mn-ea"/>
              </a:rPr>
              <a:t>개 설정 시 데이터 분포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C584F9-6367-4CC4-91B8-B59234FFB62B}"/>
              </a:ext>
            </a:extLst>
          </p:cNvPr>
          <p:cNvSpPr txBox="1"/>
          <p:nvPr/>
        </p:nvSpPr>
        <p:spPr>
          <a:xfrm>
            <a:off x="728169" y="4471053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</a:t>
            </a:r>
            <a:r>
              <a:rPr lang="ko-KR" altLang="en-US" sz="1200" b="1" dirty="0">
                <a:latin typeface="+mn-ea"/>
              </a:rPr>
              <a:t> 결과 </a:t>
            </a:r>
            <a:r>
              <a:rPr lang="ko-KR" altLang="en-US" sz="1200" b="1" dirty="0" err="1">
                <a:latin typeface="+mn-ea"/>
              </a:rPr>
              <a:t>음원별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주요 현황 비교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=50)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43" name="Picture 3">
            <a:extLst>
              <a:ext uri="{FF2B5EF4-FFF2-40B4-BE49-F238E27FC236}">
                <a16:creationId xmlns:a16="http://schemas.microsoft.com/office/drawing/2014/main" id="{D28C6176-7613-4295-95A5-DFD4B5BC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73" y="2348980"/>
            <a:ext cx="2390271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F6877C-0101-425D-8AFE-AAE4A349FAA5}"/>
              </a:ext>
            </a:extLst>
          </p:cNvPr>
          <p:cNvSpPr txBox="1"/>
          <p:nvPr/>
        </p:nvSpPr>
        <p:spPr>
          <a:xfrm>
            <a:off x="4278888" y="1801311"/>
            <a:ext cx="764316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PCA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차원축소</a:t>
            </a:r>
            <a:r>
              <a:rPr lang="en-US" altLang="ko-KR" sz="1200" b="1" dirty="0">
                <a:latin typeface="+mn-ea"/>
              </a:rPr>
              <a:t>(99</a:t>
            </a:r>
            <a:r>
              <a:rPr lang="ko-KR" altLang="en-US" sz="1200" b="1" dirty="0">
                <a:latin typeface="+mn-ea"/>
              </a:rPr>
              <a:t>차원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후 음원 데이터 분포 시각화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=10)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차원이 축소되어 설명력</a:t>
            </a:r>
            <a:r>
              <a:rPr lang="en-US" altLang="ko-KR" sz="1200" dirty="0">
                <a:latin typeface="+mn-ea"/>
              </a:rPr>
              <a:t>(22.6%)</a:t>
            </a:r>
            <a:r>
              <a:rPr lang="ko-KR" altLang="en-US" sz="1200" dirty="0">
                <a:latin typeface="+mn-ea"/>
              </a:rPr>
              <a:t>에 한계는 있으나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앞선 </a:t>
            </a:r>
            <a:r>
              <a:rPr lang="en-US" altLang="ko-KR" sz="1200" dirty="0">
                <a:latin typeface="+mn-ea"/>
              </a:rPr>
              <a:t>DBSCAN</a:t>
            </a:r>
            <a:r>
              <a:rPr lang="ko-KR" altLang="en-US" sz="1200" dirty="0">
                <a:latin typeface="+mn-ea"/>
              </a:rPr>
              <a:t> 결과의 </a:t>
            </a:r>
            <a:r>
              <a:rPr lang="ko-KR" altLang="en-US" sz="1200" dirty="0" err="1">
                <a:latin typeface="+mn-ea"/>
              </a:rPr>
              <a:t>불균형성</a:t>
            </a:r>
            <a:r>
              <a:rPr lang="ko-KR" altLang="en-US" sz="1200" dirty="0">
                <a:latin typeface="+mn-ea"/>
              </a:rPr>
              <a:t> 원인을 일부 파악 가능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8" name="Picture 5">
            <a:extLst>
              <a:ext uri="{FF2B5EF4-FFF2-40B4-BE49-F238E27FC236}">
                <a16:creationId xmlns:a16="http://schemas.microsoft.com/office/drawing/2014/main" id="{D5C704C1-8926-44AC-A147-6E372169E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942" y="2359358"/>
            <a:ext cx="3576406" cy="1945872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6">
            <a:extLst>
              <a:ext uri="{FF2B5EF4-FFF2-40B4-BE49-F238E27FC236}">
                <a16:creationId xmlns:a16="http://schemas.microsoft.com/office/drawing/2014/main" id="{3D50FFB7-A9B6-4B73-8613-1BEFEDE33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71" y="2337105"/>
            <a:ext cx="3234349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8">
            <a:extLst>
              <a:ext uri="{FF2B5EF4-FFF2-40B4-BE49-F238E27FC236}">
                <a16:creationId xmlns:a16="http://schemas.microsoft.com/office/drawing/2014/main" id="{4FA64D38-1E83-4B30-B7F2-1D5C2AF0C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44" y="4793300"/>
            <a:ext cx="2574705" cy="154878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9">
            <a:extLst>
              <a:ext uri="{FF2B5EF4-FFF2-40B4-BE49-F238E27FC236}">
                <a16:creationId xmlns:a16="http://schemas.microsoft.com/office/drawing/2014/main" id="{5E6E7033-6CD0-4F5E-BDE8-A9D6FA0E1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443" y="4793300"/>
            <a:ext cx="2578548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10">
            <a:extLst>
              <a:ext uri="{FF2B5EF4-FFF2-40B4-BE49-F238E27FC236}">
                <a16:creationId xmlns:a16="http://schemas.microsoft.com/office/drawing/2014/main" id="{8BAF2A6A-5E2F-417E-BF91-C84949366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585" y="4793300"/>
            <a:ext cx="2597165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Rounded Rectangle 47">
            <a:extLst>
              <a:ext uri="{FF2B5EF4-FFF2-40B4-BE49-F238E27FC236}">
                <a16:creationId xmlns:a16="http://schemas.microsoft.com/office/drawing/2014/main" id="{FD764E31-CA7B-49B9-83AE-5A0BBEE28764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0E49008-0C78-40E2-9657-E28C834D7449}"/>
              </a:ext>
            </a:extLst>
          </p:cNvPr>
          <p:cNvSpPr txBox="1"/>
          <p:nvPr/>
        </p:nvSpPr>
        <p:spPr>
          <a:xfrm>
            <a:off x="9713444" y="5004688"/>
            <a:ext cx="178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클러스터링만으로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유사 음원 추출에는</a:t>
            </a:r>
            <a:endParaRPr lang="en-US" altLang="ko-KR" dirty="0">
              <a:latin typeface="+mj-ea"/>
              <a:ea typeface="+mj-ea"/>
            </a:endParaRPr>
          </a:p>
          <a:p>
            <a:pPr algn="ctr"/>
            <a:r>
              <a:rPr lang="ko-KR" altLang="en-US" dirty="0">
                <a:latin typeface="+mj-ea"/>
                <a:ea typeface="+mj-ea"/>
              </a:rPr>
              <a:t>한계가 존재</a:t>
            </a:r>
            <a:r>
              <a:rPr lang="en-US" altLang="ko-KR" dirty="0">
                <a:latin typeface="+mj-ea"/>
                <a:ea typeface="+mj-ea"/>
              </a:rPr>
              <a:t>”</a:t>
            </a:r>
            <a:endParaRPr lang="en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005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182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F3C73A17-DB0C-4E10-B348-F73ED164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6.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모델 테스트 결과</a:t>
            </a:r>
            <a:r>
              <a:rPr lang="en-US" altLang="ko-KR" dirty="0">
                <a:solidFill>
                  <a:srgbClr val="4D5771"/>
                </a:solidFill>
                <a:latin typeface="+mj-ea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종합</a:t>
            </a:r>
            <a:r>
              <a:rPr lang="en-US" altLang="ko-KR" dirty="0">
                <a:solidFill>
                  <a:srgbClr val="4D5771"/>
                </a:solidFill>
                <a:latin typeface="+mj-ea"/>
              </a:rPr>
              <a:t>)</a:t>
            </a:r>
            <a:endParaRPr lang="ko-KR" altLang="en-US" dirty="0">
              <a:solidFill>
                <a:srgbClr val="4D5771"/>
              </a:solidFill>
              <a:latin typeface="+mj-ea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E904E547-B2F3-47D6-8C71-E2CF84961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5" y="1567831"/>
            <a:ext cx="11160000" cy="2259122"/>
          </a:xfrm>
          <a:prstGeom prst="rect">
            <a:avLst/>
          </a:prstGeom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EBF883BB-C93F-4BCD-B625-35986CEEE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5" y="4062302"/>
            <a:ext cx="11160000" cy="227863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41DBB58-C415-4987-9473-5235590092B1}"/>
              </a:ext>
            </a:extLst>
          </p:cNvPr>
          <p:cNvSpPr txBox="1"/>
          <p:nvPr/>
        </p:nvSpPr>
        <p:spPr>
          <a:xfrm>
            <a:off x="505951" y="1379899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이미지 기반 특성 테스트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297313-368D-426F-9B01-EB3D26D03995}"/>
              </a:ext>
            </a:extLst>
          </p:cNvPr>
          <p:cNvSpPr txBox="1"/>
          <p:nvPr/>
        </p:nvSpPr>
        <p:spPr>
          <a:xfrm>
            <a:off x="505951" y="3873007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오디오 기반 특성 테스트</a:t>
            </a:r>
          </a:p>
        </p:txBody>
      </p:sp>
      <p:sp>
        <p:nvSpPr>
          <p:cNvPr id="48" name="Rounded Rectangle 33">
            <a:extLst>
              <a:ext uri="{FF2B5EF4-FFF2-40B4-BE49-F238E27FC236}">
                <a16:creationId xmlns:a16="http://schemas.microsoft.com/office/drawing/2014/main" id="{03C54793-8948-4013-A83B-7C66434C8A9A}"/>
              </a:ext>
            </a:extLst>
          </p:cNvPr>
          <p:cNvSpPr/>
          <p:nvPr/>
        </p:nvSpPr>
        <p:spPr>
          <a:xfrm rot="20958054">
            <a:off x="10198156" y="2395319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49" name="Rounded Rectangle 34">
            <a:extLst>
              <a:ext uri="{FF2B5EF4-FFF2-40B4-BE49-F238E27FC236}">
                <a16:creationId xmlns:a16="http://schemas.microsoft.com/office/drawing/2014/main" id="{9EA61D44-C3CE-4890-9565-4D2C328CBAEA}"/>
              </a:ext>
            </a:extLst>
          </p:cNvPr>
          <p:cNvSpPr/>
          <p:nvPr/>
        </p:nvSpPr>
        <p:spPr>
          <a:xfrm rot="20958054">
            <a:off x="8259941" y="4943135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0" name="Rounded Rectangle 4">
            <a:extLst>
              <a:ext uri="{FF2B5EF4-FFF2-40B4-BE49-F238E27FC236}">
                <a16:creationId xmlns:a16="http://schemas.microsoft.com/office/drawing/2014/main" id="{CC217DF2-BD5E-4AA3-9BA8-DEA124EB08B6}"/>
              </a:ext>
            </a:extLst>
          </p:cNvPr>
          <p:cNvSpPr/>
          <p:nvPr/>
        </p:nvSpPr>
        <p:spPr>
          <a:xfrm>
            <a:off x="5884984" y="4009292"/>
            <a:ext cx="1953844" cy="2399323"/>
          </a:xfrm>
          <a:prstGeom prst="roundRect">
            <a:avLst>
              <a:gd name="adj" fmla="val 663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Rounded Rectangle 36">
            <a:extLst>
              <a:ext uri="{FF2B5EF4-FFF2-40B4-BE49-F238E27FC236}">
                <a16:creationId xmlns:a16="http://schemas.microsoft.com/office/drawing/2014/main" id="{FB267346-B592-46A0-8D1D-87DF40DBD615}"/>
              </a:ext>
            </a:extLst>
          </p:cNvPr>
          <p:cNvSpPr/>
          <p:nvPr/>
        </p:nvSpPr>
        <p:spPr>
          <a:xfrm>
            <a:off x="6592511" y="3803508"/>
            <a:ext cx="1238502" cy="391600"/>
          </a:xfrm>
          <a:prstGeom prst="roundRect">
            <a:avLst/>
          </a:prstGeom>
          <a:solidFill>
            <a:srgbClr val="ED7D31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BEST</a:t>
            </a:r>
            <a:endParaRPr lang="en-KR" sz="3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4C9ED8C-0842-4F60-B8F8-AE3DE879DFB4}"/>
              </a:ext>
            </a:extLst>
          </p:cNvPr>
          <p:cNvSpPr txBox="1"/>
          <p:nvPr/>
        </p:nvSpPr>
        <p:spPr>
          <a:xfrm>
            <a:off x="8470072" y="6311023"/>
            <a:ext cx="3400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n-ea"/>
              </a:rPr>
              <a:t>※</a:t>
            </a:r>
            <a:r>
              <a:rPr lang="ko-KR" altLang="en-US" sz="800" dirty="0">
                <a:latin typeface="+mn-ea"/>
              </a:rPr>
              <a:t> 보컬 추출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제외 </a:t>
            </a:r>
            <a:r>
              <a:rPr lang="en-US" altLang="ko-KR" sz="800" dirty="0">
                <a:latin typeface="+mn-ea"/>
              </a:rPr>
              <a:t>:</a:t>
            </a:r>
            <a:r>
              <a:rPr lang="ko-KR" altLang="en-US" sz="800" dirty="0">
                <a:latin typeface="+mn-ea"/>
              </a:rPr>
              <a:t> </a:t>
            </a:r>
            <a:r>
              <a:rPr lang="en-KR" sz="800" dirty="0">
                <a:latin typeface="+mn-ea"/>
              </a:rPr>
              <a:t>Spleeter</a:t>
            </a:r>
            <a:r>
              <a:rPr lang="ko-KR" altLang="en-US" sz="800" dirty="0">
                <a:latin typeface="+mn-ea"/>
              </a:rPr>
              <a:t> 활용</a:t>
            </a:r>
            <a:r>
              <a:rPr lang="en-US" altLang="ko-KR" sz="800" dirty="0">
                <a:latin typeface="+mn-ea"/>
              </a:rPr>
              <a:t>(</a:t>
            </a:r>
            <a:r>
              <a:rPr lang="en-US" altLang="ko-KR" sz="800" dirty="0">
                <a:latin typeface="+mn-ea"/>
                <a:hlinkClick r:id="rId5"/>
              </a:rPr>
              <a:t>https://github.com/deezer/spleeter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0178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C685BD6A-FF9A-430B-B4C0-6A22823A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한계 및 추후 보완점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49CB340-296B-4ACC-B85A-D98B7911F2E2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41" name="사각형: 둥근 한쪽 모서리 40">
              <a:extLst>
                <a:ext uri="{FF2B5EF4-FFF2-40B4-BE49-F238E27FC236}">
                  <a16:creationId xmlns:a16="http://schemas.microsoft.com/office/drawing/2014/main" id="{830BF4AB-D94B-4E2C-98A0-401DF70DF1CF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3" name="사각형: 둥근 한쪽 모서리 42">
              <a:extLst>
                <a:ext uri="{FF2B5EF4-FFF2-40B4-BE49-F238E27FC236}">
                  <a16:creationId xmlns:a16="http://schemas.microsoft.com/office/drawing/2014/main" id="{5ECA4D6B-0B6B-404C-A3CD-F0F6F426D505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1FADA5E7-5A7B-46F2-8DBE-2314E3E2C08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7F7F488-53E9-4631-BEA4-B822F1D5BF77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542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">
              <a:extLst>
                <a:ext uri="{FF2B5EF4-FFF2-40B4-BE49-F238E27FC236}">
                  <a16:creationId xmlns:a16="http://schemas.microsoft.com/office/drawing/2014/main" id="{A0393085-3361-4EA3-9521-E3B42D356D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77" name="Freeform 6">
                <a:extLst>
                  <a:ext uri="{FF2B5EF4-FFF2-40B4-BE49-F238E27FC236}">
                    <a16:creationId xmlns:a16="http://schemas.microsoft.com/office/drawing/2014/main" id="{DA237D1B-A366-4555-B8B3-9D414A180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6E6F15C2-C55C-4E27-BEDF-CC157664F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8">
                <a:extLst>
                  <a:ext uri="{FF2B5EF4-FFF2-40B4-BE49-F238E27FC236}">
                    <a16:creationId xmlns:a16="http://schemas.microsoft.com/office/drawing/2014/main" id="{7C613CD9-0871-4D67-887C-C6B339191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9">
                <a:extLst>
                  <a:ext uri="{FF2B5EF4-FFF2-40B4-BE49-F238E27FC236}">
                    <a16:creationId xmlns:a16="http://schemas.microsoft.com/office/drawing/2014/main" id="{378B1B27-9478-4279-A4BE-7A370766C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0">
                <a:extLst>
                  <a:ext uri="{FF2B5EF4-FFF2-40B4-BE49-F238E27FC236}">
                    <a16:creationId xmlns:a16="http://schemas.microsoft.com/office/drawing/2014/main" id="{A724D3FD-84B8-4621-85F0-9104CFF74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1">
                <a:extLst>
                  <a:ext uri="{FF2B5EF4-FFF2-40B4-BE49-F238E27FC236}">
                    <a16:creationId xmlns:a16="http://schemas.microsoft.com/office/drawing/2014/main" id="{87E6C37D-03ED-4B6F-91D3-C0B101D3C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05DB218-544A-4956-AE76-CBDC8DEFC79F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2AC5E3D-9850-416A-87F7-2B476145BDBA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4634FCDE-6BDD-4638-BBA6-DB21CD302D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65D7A62B-0D25-4CC7-B59B-70256C54F25C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4" name="같음 기호 73">
              <a:extLst>
                <a:ext uri="{FF2B5EF4-FFF2-40B4-BE49-F238E27FC236}">
                  <a16:creationId xmlns:a16="http://schemas.microsoft.com/office/drawing/2014/main" id="{54F47A8B-695E-4F0F-9818-7342CBAA5975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EF3E0945-230B-4F98-A21C-2BECA27F5CFB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3248D340-E669-46A4-9B01-285DB5F63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id="{054D3F09-810A-4606-8763-2E3AD7B696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1"/>
          <a:stretch/>
        </p:blipFill>
        <p:spPr>
          <a:xfrm>
            <a:off x="1032139" y="3498690"/>
            <a:ext cx="6219825" cy="1177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5F6243B-435C-40D2-B8EA-2E49FF4B8297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전처리한 음원 길이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FFB30F8-D1C0-4727-9491-740128BA67A1}"/>
              </a:ext>
            </a:extLst>
          </p:cNvPr>
          <p:cNvSpPr txBox="1"/>
          <p:nvPr/>
        </p:nvSpPr>
        <p:spPr>
          <a:xfrm>
            <a:off x="728168" y="1890524"/>
            <a:ext cx="1001045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음원을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길이로 잘라 진행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더 짧은 길이로 가공한다면 모델 성능 향상이 기대됨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5E3F137-BAFA-4DFE-BA6E-33DE5616D076}"/>
              </a:ext>
            </a:extLst>
          </p:cNvPr>
          <p:cNvSpPr txBox="1"/>
          <p:nvPr/>
        </p:nvSpPr>
        <p:spPr>
          <a:xfrm>
            <a:off x="505950" y="2643325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표절 기준의 모호성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36A98DD-3744-4334-A76E-5006F92B3DB2}"/>
              </a:ext>
            </a:extLst>
          </p:cNvPr>
          <p:cNvSpPr txBox="1"/>
          <p:nvPr/>
        </p:nvSpPr>
        <p:spPr>
          <a:xfrm>
            <a:off x="728168" y="3079618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법적으로 표절의 기준이 정확하게 정해져 있지 않음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F6905F-B2DB-4E9B-ABA4-E370CE347D4A}"/>
              </a:ext>
            </a:extLst>
          </p:cNvPr>
          <p:cNvSpPr txBox="1"/>
          <p:nvPr/>
        </p:nvSpPr>
        <p:spPr>
          <a:xfrm>
            <a:off x="728168" y="4923651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해당 모델을 사용하더라도 최종 판단은 사람이 듣고 직접 해야 함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7975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C685BD6A-FF9A-430B-B4C0-6A22823A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한계 및 추후 보완점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3C25821-41EF-44E8-933B-7BCA847B8E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31" name="사각형: 둥근 한쪽 모서리 30">
              <a:extLst>
                <a:ext uri="{FF2B5EF4-FFF2-40B4-BE49-F238E27FC236}">
                  <a16:creationId xmlns:a16="http://schemas.microsoft.com/office/drawing/2014/main" id="{38BB1CFD-7375-4A40-9B70-C62F02AAB9E2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사각형: 둥근 한쪽 모서리 31">
              <a:extLst>
                <a:ext uri="{FF2B5EF4-FFF2-40B4-BE49-F238E27FC236}">
                  <a16:creationId xmlns:a16="http://schemas.microsoft.com/office/drawing/2014/main" id="{679ECE3A-37ED-4444-8C1B-62E9E154703D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A0FDCBC-7CD9-42DA-BB38-849B0E0A61AF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A982D698-3190-4B8D-BA1A-0B5DB1CD211B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9028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7203C3DB-BF55-4151-A50D-0EC0681886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57" name="Freeform 6">
                <a:extLst>
                  <a:ext uri="{FF2B5EF4-FFF2-40B4-BE49-F238E27FC236}">
                    <a16:creationId xmlns:a16="http://schemas.microsoft.com/office/drawing/2014/main" id="{34365223-F1C1-46B0-9580-6A333C9B8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7">
                <a:extLst>
                  <a:ext uri="{FF2B5EF4-FFF2-40B4-BE49-F238E27FC236}">
                    <a16:creationId xmlns:a16="http://schemas.microsoft.com/office/drawing/2014/main" id="{1E56042C-0A58-4BAA-BAE6-81D6F6F96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8">
                <a:extLst>
                  <a:ext uri="{FF2B5EF4-FFF2-40B4-BE49-F238E27FC236}">
                    <a16:creationId xmlns:a16="http://schemas.microsoft.com/office/drawing/2014/main" id="{93A21C23-60DB-4A02-8D74-FC6DFBCB6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9">
                <a:extLst>
                  <a:ext uri="{FF2B5EF4-FFF2-40B4-BE49-F238E27FC236}">
                    <a16:creationId xmlns:a16="http://schemas.microsoft.com/office/drawing/2014/main" id="{4A3286A6-6FBE-4028-94AB-4395675DD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0">
                <a:extLst>
                  <a:ext uri="{FF2B5EF4-FFF2-40B4-BE49-F238E27FC236}">
                    <a16:creationId xmlns:a16="http://schemas.microsoft.com/office/drawing/2014/main" id="{8DD63DFE-4DC7-4D59-922C-C7311D54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1">
                <a:extLst>
                  <a:ext uri="{FF2B5EF4-FFF2-40B4-BE49-F238E27FC236}">
                    <a16:creationId xmlns:a16="http://schemas.microsoft.com/office/drawing/2014/main" id="{14CFF3C0-0C9E-450A-B165-58AAACC78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E9F63DB-0C1D-4518-BA8E-3E4C113534A8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171F69A-8020-4730-BB6F-053B8E364AA4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F46EDCF3-CC17-44A2-8E86-43FF5F3859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8DC1323D-0618-47DE-900F-B05FB851E83E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4" name="같음 기호 53">
              <a:extLst>
                <a:ext uri="{FF2B5EF4-FFF2-40B4-BE49-F238E27FC236}">
                  <a16:creationId xmlns:a16="http://schemas.microsoft.com/office/drawing/2014/main" id="{5FD561D3-3940-4EB0-880C-395B166018B3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B8CE2F2E-B18B-4B2F-BC0B-88718255C9C8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C9332A2-1C77-4DF8-A46E-2E353B309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A2DBF15-408A-43CF-A15B-0EFB5D03BA4D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특정 구간 멜로디 유사도 측정의 한계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37D892C-6E7A-41DE-9341-1332070CBA55}"/>
              </a:ext>
            </a:extLst>
          </p:cNvPr>
          <p:cNvSpPr txBox="1"/>
          <p:nvPr/>
        </p:nvSpPr>
        <p:spPr>
          <a:xfrm>
            <a:off x="728168" y="1890524"/>
            <a:ext cx="100104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기반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음계 벡터의 평균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분산을 산출해 적용함으로써 음의 구성적인 </a:t>
            </a:r>
            <a:r>
              <a:rPr lang="ko-KR" altLang="en-US" sz="1200" dirty="0" err="1">
                <a:latin typeface="+mn-ea"/>
              </a:rPr>
              <a:t>유사도는</a:t>
            </a:r>
            <a:r>
              <a:rPr lang="ko-KR" altLang="en-US" sz="1200" dirty="0">
                <a:latin typeface="+mn-ea"/>
              </a:rPr>
              <a:t> 판단하였으나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표절 판단의 주요 기준 중 하나인 특정 구간 멜로디 흐름 자체를 비교하기에는 한계가 있었음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보컬 추출한 음원에 대한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시각화 후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음계의 흐름이 표현된 이미지 기반 특성을 추출해 비교한다면 추가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3F6B538-4448-4A80-9C6E-ADA95688C650}"/>
              </a:ext>
            </a:extLst>
          </p:cNvPr>
          <p:cNvSpPr txBox="1"/>
          <p:nvPr/>
        </p:nvSpPr>
        <p:spPr>
          <a:xfrm>
            <a:off x="505950" y="3015396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테스트 데이터 개수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86950E-5245-4FEC-BD62-123BE10DC181}"/>
              </a:ext>
            </a:extLst>
          </p:cNvPr>
          <p:cNvSpPr txBox="1"/>
          <p:nvPr/>
        </p:nvSpPr>
        <p:spPr>
          <a:xfrm>
            <a:off x="728168" y="3451689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표절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샘플링 등 각 유형별 대표적인 유사 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 </a:t>
            </a:r>
            <a:r>
              <a:rPr lang="en-US" altLang="ko-KR" sz="1200" dirty="0">
                <a:latin typeface="+mn-ea"/>
              </a:rPr>
              <a:t>14</a:t>
            </a:r>
            <a:r>
              <a:rPr lang="ko-KR" altLang="en-US" sz="1200" dirty="0">
                <a:latin typeface="+mn-ea"/>
              </a:rPr>
              <a:t>곡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을 선정해 테스트 진행함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유형별로 더 많은 테스트 데이터를 구성해 모델 테스트를 진행한다면 보다 객관적인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CB05A6-DBC7-4D8F-8DB1-9A0721822D32}"/>
              </a:ext>
            </a:extLst>
          </p:cNvPr>
          <p:cNvSpPr txBox="1"/>
          <p:nvPr/>
        </p:nvSpPr>
        <p:spPr>
          <a:xfrm>
            <a:off x="505950" y="4487358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</a:t>
            </a:r>
            <a:r>
              <a:rPr lang="ko-KR" altLang="en-US" b="1" dirty="0" err="1"/>
              <a:t>음원간</a:t>
            </a:r>
            <a:r>
              <a:rPr lang="ko-KR" altLang="en-US" b="1" dirty="0"/>
              <a:t> 유사도 비교 시 소요시간 단축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A6F3DC-BDF8-447B-BB4B-C4EE2E9577A1}"/>
              </a:ext>
            </a:extLst>
          </p:cNvPr>
          <p:cNvSpPr txBox="1"/>
          <p:nvPr/>
        </p:nvSpPr>
        <p:spPr>
          <a:xfrm>
            <a:off x="728168" y="4923651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기준 총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 err="1">
                <a:latin typeface="+mn-ea"/>
              </a:rPr>
              <a:t>천여개</a:t>
            </a:r>
            <a:r>
              <a:rPr lang="ko-KR" altLang="en-US" sz="1200" dirty="0">
                <a:latin typeface="+mn-ea"/>
              </a:rPr>
              <a:t> 음원을 비교하는 데에 약 </a:t>
            </a:r>
            <a:r>
              <a:rPr lang="en-US" altLang="ko-KR" sz="1200" dirty="0">
                <a:latin typeface="+mn-ea"/>
              </a:rPr>
              <a:t>6~7</a:t>
            </a:r>
            <a:r>
              <a:rPr lang="ko-KR" altLang="en-US" sz="1200" dirty="0">
                <a:latin typeface="+mn-ea"/>
              </a:rPr>
              <a:t>분이 소요되며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실제 훨씬 더 많은 음원 데이터를 비교할 경우에는 </a:t>
            </a:r>
            <a:r>
              <a:rPr lang="en-US" altLang="ko-KR" sz="1200" dirty="0">
                <a:latin typeface="+mn-ea"/>
              </a:rPr>
              <a:t>K-Means</a:t>
            </a:r>
            <a:r>
              <a:rPr lang="ko-KR" altLang="en-US" sz="1200" dirty="0">
                <a:latin typeface="+mn-ea"/>
              </a:rPr>
              <a:t> 클러스터링을 통해 </a:t>
            </a:r>
            <a:r>
              <a:rPr lang="en-US" altLang="ko-KR" sz="1200" dirty="0">
                <a:latin typeface="+mn-ea"/>
              </a:rPr>
              <a:t>~~~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396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+mj-ea"/>
                <a:ea typeface="+mj-ea"/>
              </a:rPr>
              <a:t>감사합니다</a:t>
            </a:r>
            <a:endParaRPr lang="en-US" altLang="ko-KR" sz="4400" b="1" kern="0" dirty="0">
              <a:solidFill>
                <a:srgbClr val="44546A"/>
              </a:solidFill>
              <a:latin typeface="+mj-ea"/>
              <a:ea typeface="+mj-ea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5883"/>
            <a:ext cx="3600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9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019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A03CE4D5-0FBE-4EEF-BE06-B15A46382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243" cy="463260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1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>
                <a:latin typeface="+mj-ea"/>
                <a:ea typeface="+mj-ea"/>
              </a:rPr>
              <a:t>“</a:t>
            </a:r>
            <a:r>
              <a:rPr lang="ko-KR" altLang="en-US" sz="2000" dirty="0">
                <a:latin typeface="+mj-ea"/>
                <a:ea typeface="+mj-ea"/>
              </a:rPr>
              <a:t>이 음악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어디서 들어본 것 같은데</a:t>
            </a:r>
            <a:r>
              <a:rPr lang="en-US" altLang="ko-KR" sz="2000" dirty="0">
                <a:latin typeface="+mj-ea"/>
                <a:ea typeface="+mj-ea"/>
              </a:rPr>
              <a:t>?”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3B8ACB-361F-4697-91EC-C7721CA8D5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82" y="2031287"/>
            <a:ext cx="5253243" cy="3939932"/>
          </a:xfrm>
          <a:prstGeom prst="rect">
            <a:avLst/>
          </a:prstGeom>
        </p:spPr>
      </p:pic>
      <p:pic>
        <p:nvPicPr>
          <p:cNvPr id="5" name="5_sim_0">
            <a:hlinkClick r:id="" action="ppaction://media"/>
            <a:extLst>
              <a:ext uri="{FF2B5EF4-FFF2-40B4-BE49-F238E27FC236}">
                <a16:creationId xmlns:a16="http://schemas.microsoft.com/office/drawing/2014/main" id="{71E162CA-4096-4549-A826-0CD9C064368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92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60021" y="4967569"/>
            <a:ext cx="609600" cy="609600"/>
          </a:xfrm>
          <a:prstGeom prst="rect">
            <a:avLst/>
          </a:prstGeom>
        </p:spPr>
      </p:pic>
      <p:pic>
        <p:nvPicPr>
          <p:cNvPr id="6" name="5_org_0">
            <a:hlinkClick r:id="" action="ppaction://media"/>
            <a:extLst>
              <a:ext uri="{FF2B5EF4-FFF2-40B4-BE49-F238E27FC236}">
                <a16:creationId xmlns:a16="http://schemas.microsoft.com/office/drawing/2014/main" id="{6EEC77B3-7079-4D67-A2C5-3E57313B9F1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20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48348" y="2031287"/>
            <a:ext cx="609600" cy="609600"/>
          </a:xfrm>
          <a:prstGeom prst="rect">
            <a:avLst/>
          </a:prstGeom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0A4EF6F-3F73-44EF-8C60-80FA30415711}"/>
              </a:ext>
            </a:extLst>
          </p:cNvPr>
          <p:cNvSpPr/>
          <p:nvPr/>
        </p:nvSpPr>
        <p:spPr>
          <a:xfrm>
            <a:off x="3210757" y="3787618"/>
            <a:ext cx="500108" cy="1009651"/>
          </a:xfrm>
          <a:prstGeom prst="downArrow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8EFC921A-6470-47A7-B47D-CFAA57A70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>
                <a:solidFill>
                  <a:srgbClr val="4D5771"/>
                </a:solidFill>
                <a:latin typeface="+mj-ea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6332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4558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0623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48EEF8F2-75EA-496A-B527-C977954F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369"/>
            <a:ext cx="10515600" cy="11858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latin typeface="+mj-ea"/>
                <a:ea typeface="+mj-ea"/>
              </a:rPr>
              <a:t>음원 창작자들의 권리를 보호하고 피해를 최소화할 수 있는 방안은 없을까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9849B2-89D5-44A2-9369-ADED7A3B4449}"/>
              </a:ext>
            </a:extLst>
          </p:cNvPr>
          <p:cNvSpPr/>
          <p:nvPr/>
        </p:nvSpPr>
        <p:spPr>
          <a:xfrm>
            <a:off x="1074114" y="2048909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대중의 저작권 인식 개선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D7CEF94-140D-4E43-816C-F61199C68113}"/>
              </a:ext>
            </a:extLst>
          </p:cNvPr>
          <p:cNvSpPr/>
          <p:nvPr/>
        </p:nvSpPr>
        <p:spPr>
          <a:xfrm>
            <a:off x="7046620" y="2048908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전 세계 음악 접근성 용이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AED884B-C652-44B3-AAFA-35F71BEC3E9F}"/>
              </a:ext>
            </a:extLst>
          </p:cNvPr>
          <p:cNvSpPr/>
          <p:nvPr/>
        </p:nvSpPr>
        <p:spPr>
          <a:xfrm>
            <a:off x="4261945" y="4039633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표절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무단 샘플링 의혹 제기 증가</a:t>
            </a:r>
            <a:endParaRPr lang="en-US" altLang="ko-KR" dirty="0">
              <a:latin typeface="+mj-ea"/>
              <a:ea typeface="+mj-ea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0BF693ED-83B1-497E-9AC7-7DB3D8528D92}"/>
              </a:ext>
            </a:extLst>
          </p:cNvPr>
          <p:cNvCxnSpPr>
            <a:cxnSpLocks/>
            <a:stCxn id="3" idx="2"/>
            <a:endCxn id="31" idx="0"/>
          </p:cNvCxnSpPr>
          <p:nvPr/>
        </p:nvCxnSpPr>
        <p:spPr>
          <a:xfrm rot="16200000" flipH="1">
            <a:off x="3924570" y="1868203"/>
            <a:ext cx="1155028" cy="3187831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98298D2-08B5-4E14-BD30-C3BDA1C5939F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rot="5400000">
            <a:off x="6910824" y="2069781"/>
            <a:ext cx="1155029" cy="2784675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>
            <a:extLst>
              <a:ext uri="{FF2B5EF4-FFF2-40B4-BE49-F238E27FC236}">
                <a16:creationId xmlns:a16="http://schemas.microsoft.com/office/drawing/2014/main" id="{7EAF036D-4830-4178-90B4-0CE33803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>
                <a:solidFill>
                  <a:srgbClr val="4D5771"/>
                </a:solidFill>
                <a:latin typeface="+mj-ea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392986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4227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00389947-B498-451D-BA00-E86A47222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+mj-ea"/>
              </a:rPr>
              <a:t>음원 간의 유사도를 측정해 유사 음원을 찾는 모델 개발</a:t>
            </a:r>
            <a:endParaRPr lang="en-US" altLang="ko-KR" sz="2400" dirty="0"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247E511-AF3A-4063-850E-307D1A84CFCE}"/>
              </a:ext>
            </a:extLst>
          </p:cNvPr>
          <p:cNvGrpSpPr/>
          <p:nvPr/>
        </p:nvGrpSpPr>
        <p:grpSpPr>
          <a:xfrm>
            <a:off x="2265576" y="3055819"/>
            <a:ext cx="2730632" cy="2072362"/>
            <a:chOff x="1263191" y="3055819"/>
            <a:chExt cx="2941164" cy="207236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171FC51-8F0A-4E80-B191-D5F28E6AC29F}"/>
                </a:ext>
              </a:extLst>
            </p:cNvPr>
            <p:cNvSpPr/>
            <p:nvPr/>
          </p:nvSpPr>
          <p:spPr>
            <a:xfrm>
              <a:off x="1263191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표절 여부를 사전에 판단해 법적인 리스크를 최소화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BA75E16-5CE8-49C5-8D5D-8897CBB0D530}"/>
                </a:ext>
              </a:extLst>
            </p:cNvPr>
            <p:cNvSpPr/>
            <p:nvPr/>
          </p:nvSpPr>
          <p:spPr>
            <a:xfrm>
              <a:off x="1750824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+mj-ea"/>
                </a:rPr>
                <a:t>음원 플랫폼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52DD6C3-8195-4E95-830D-CBA09D6A7BB6}"/>
              </a:ext>
            </a:extLst>
          </p:cNvPr>
          <p:cNvGrpSpPr/>
          <p:nvPr/>
        </p:nvGrpSpPr>
        <p:grpSpPr>
          <a:xfrm>
            <a:off x="7195793" y="3055819"/>
            <a:ext cx="2730632" cy="2072362"/>
            <a:chOff x="7090527" y="3055819"/>
            <a:chExt cx="2941164" cy="207236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C038825-C25B-42F8-90A5-230D3CA78368}"/>
                </a:ext>
              </a:extLst>
            </p:cNvPr>
            <p:cNvSpPr/>
            <p:nvPr/>
          </p:nvSpPr>
          <p:spPr>
            <a:xfrm>
              <a:off x="7090527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+mj-ea"/>
                </a:rPr>
                <a:t>음원 발표 전 비슷한 음원이 존재하는지 확인 가능</a:t>
              </a:r>
              <a:endParaRPr lang="en-US" altLang="ko-KR" dirty="0">
                <a:latin typeface="+mj-ea"/>
                <a:ea typeface="+mj-ea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9AADA2C-AA06-4F83-B770-D791C2DC88A5}"/>
                </a:ext>
              </a:extLst>
            </p:cNvPr>
            <p:cNvSpPr/>
            <p:nvPr/>
          </p:nvSpPr>
          <p:spPr>
            <a:xfrm>
              <a:off x="7578160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+mj-ea"/>
                </a:rPr>
                <a:t>음원 창작자</a:t>
              </a:r>
            </a:p>
          </p:txBody>
        </p:sp>
      </p:grpSp>
      <p:sp>
        <p:nvSpPr>
          <p:cNvPr id="41" name="제목 1">
            <a:extLst>
              <a:ext uri="{FF2B5EF4-FFF2-40B4-BE49-F238E27FC236}">
                <a16:creationId xmlns:a16="http://schemas.microsoft.com/office/drawing/2014/main" id="{35844D30-109F-4EE2-AE67-FA4D639BE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>
                <a:solidFill>
                  <a:srgbClr val="4D5771"/>
                </a:solidFill>
                <a:latin typeface="+mj-ea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18110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783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6491C110-7375-492D-BE76-D4D77006D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10" y="1351687"/>
            <a:ext cx="10515600" cy="46326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+mn-ea"/>
              </a:rPr>
              <a:t>사이디라이트에서</a:t>
            </a:r>
            <a:r>
              <a:rPr lang="ko-KR" altLang="en-US" sz="1800" dirty="0">
                <a:latin typeface="+mn-ea"/>
              </a:rPr>
              <a:t> 제공받은 아마추어 작곡가 제작 음원 </a:t>
            </a:r>
            <a:r>
              <a:rPr lang="en-US" altLang="ko-KR" sz="1800" dirty="0">
                <a:latin typeface="+mn-ea"/>
              </a:rPr>
              <a:t>2322</a:t>
            </a:r>
            <a:r>
              <a:rPr lang="ko-KR" altLang="en-US" sz="1800" dirty="0">
                <a:latin typeface="+mn-ea"/>
              </a:rPr>
              <a:t>곡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음원 사이트에서 다운받은 </a:t>
            </a:r>
            <a:r>
              <a:rPr lang="en-US" altLang="ko-KR" sz="1800" dirty="0">
                <a:latin typeface="+mn-ea"/>
              </a:rPr>
              <a:t>14</a:t>
            </a:r>
            <a:r>
              <a:rPr lang="ko-KR" altLang="en-US" sz="1800" dirty="0">
                <a:latin typeface="+mn-ea"/>
              </a:rPr>
              <a:t>곡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표절로 판결되거나 표절 의혹이 제기된 곡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샘플링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리메이크곡과</a:t>
            </a:r>
            <a:r>
              <a:rPr lang="ko-KR" altLang="en-US" sz="1400" dirty="0">
                <a:latin typeface="+mn-ea"/>
              </a:rPr>
              <a:t> 그 원곡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쌍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두 곡 사이의 유사성이 널리 인정받은 예로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판단해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모델 성능 평가에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매 </a:t>
            </a:r>
            <a:r>
              <a:rPr lang="en-US" altLang="ko-KR" sz="1800" dirty="0">
                <a:latin typeface="+mn-ea"/>
              </a:rPr>
              <a:t>20</a:t>
            </a:r>
            <a:r>
              <a:rPr lang="ko-KR" altLang="en-US" sz="1800" dirty="0">
                <a:latin typeface="+mn-ea"/>
              </a:rPr>
              <a:t>초마다 </a:t>
            </a:r>
            <a:r>
              <a:rPr lang="en-US" altLang="ko-KR" sz="1800" dirty="0">
                <a:latin typeface="+mn-ea"/>
              </a:rPr>
              <a:t>30</a:t>
            </a:r>
            <a:r>
              <a:rPr lang="ko-KR" altLang="en-US" sz="1800" dirty="0">
                <a:latin typeface="+mn-ea"/>
              </a:rPr>
              <a:t>초 분량을 잘라내는 방식으로 가공</a:t>
            </a:r>
            <a:endParaRPr lang="en-US" altLang="ko-KR" sz="1800" dirty="0"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BC14E0-93B8-4FB7-8AC3-D74C703D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847992"/>
              </p:ext>
            </p:extLst>
          </p:nvPr>
        </p:nvGraphicFramePr>
        <p:xfrm>
          <a:off x="860313" y="2320945"/>
          <a:ext cx="6298824" cy="2255520"/>
        </p:xfrm>
        <a:graphic>
          <a:graphicData uri="http://schemas.openxmlformats.org/drawingml/2006/table">
            <a:tbl>
              <a:tblPr/>
              <a:tblGrid>
                <a:gridCol w="2622371">
                  <a:extLst>
                    <a:ext uri="{9D8B030D-6E8A-4147-A177-3AD203B41FA5}">
                      <a16:colId xmlns:a16="http://schemas.microsoft.com/office/drawing/2014/main" val="3426304935"/>
                    </a:ext>
                  </a:extLst>
                </a:gridCol>
                <a:gridCol w="2696066">
                  <a:extLst>
                    <a:ext uri="{9D8B030D-6E8A-4147-A177-3AD203B41FA5}">
                      <a16:colId xmlns:a16="http://schemas.microsoft.com/office/drawing/2014/main" val="179767901"/>
                    </a:ext>
                  </a:extLst>
                </a:gridCol>
                <a:gridCol w="980387">
                  <a:extLst>
                    <a:ext uri="{9D8B030D-6E8A-4147-A177-3AD203B41FA5}">
                      <a16:colId xmlns:a16="http://schemas.microsoft.com/office/drawing/2014/main" val="698419203"/>
                    </a:ext>
                  </a:extLst>
                </a:gridCol>
              </a:tblGrid>
              <a:tr h="27935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원곡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effectLst/>
                        </a:rPr>
                        <a:t>비교곡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225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 err="1">
                          <a:effectLst/>
                        </a:rPr>
                        <a:t>더더</a:t>
                      </a:r>
                      <a:r>
                        <a:rPr lang="ko-KR" altLang="en-US" sz="1600" dirty="0">
                          <a:effectLst/>
                        </a:rPr>
                        <a:t> </a:t>
                      </a:r>
                      <a:r>
                        <a:rPr lang="en-US" altLang="ko-KR" sz="1600" dirty="0">
                          <a:effectLst/>
                        </a:rPr>
                        <a:t>- </a:t>
                      </a:r>
                      <a:r>
                        <a:rPr lang="en-US" sz="1600" dirty="0">
                          <a:effectLst/>
                        </a:rPr>
                        <a:t>It’s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600" b="0">
                          <a:effectLst/>
                          <a:latin typeface="-apple-system"/>
                        </a:rPr>
                        <a:t>MC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몽 </a:t>
                      </a:r>
                      <a:r>
                        <a:rPr lang="en-US" altLang="ko-KR" sz="1600" b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너에게 쓰는 편지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3180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와이낫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파랑새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씨엔블루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외톨이야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780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요시마타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료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Resolver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FTISLAND - </a:t>
                      </a:r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사랑앓이</a:t>
                      </a:r>
                      <a:endParaRPr lang="ko-KR" altLang="en-US" sz="1600" b="0" dirty="0">
                        <a:effectLst/>
                        <a:latin typeface="-apple-system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762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TLC - No Scrubs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Ed Sheeran - Shape of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2206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Harold Faltermeyer - Axel F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싸이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챔피언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557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A$ton Wyld - 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218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S.E.S. - 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81393"/>
                  </a:ext>
                </a:extLst>
              </a:tr>
            </a:tbl>
          </a:graphicData>
        </a:graphic>
      </p:graphicFrame>
      <p:sp>
        <p:nvSpPr>
          <p:cNvPr id="36" name="제목 1">
            <a:extLst>
              <a:ext uri="{FF2B5EF4-FFF2-40B4-BE49-F238E27FC236}">
                <a16:creationId xmlns:a16="http://schemas.microsoft.com/office/drawing/2014/main" id="{C685BD6A-FF9A-430B-B4C0-6A22823A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2.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58128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1418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D93ABD9-F55D-4CA1-A538-758F0B64E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1" y="1809460"/>
            <a:ext cx="4013200" cy="45085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53935AB-0DD7-4189-BC47-6D3423403666}"/>
              </a:ext>
            </a:extLst>
          </p:cNvPr>
          <p:cNvSpPr/>
          <p:nvPr/>
        </p:nvSpPr>
        <p:spPr>
          <a:xfrm>
            <a:off x="489450" y="3617888"/>
            <a:ext cx="4354243" cy="31482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93614B4-85FA-4050-A7B3-C6495BA66D41}"/>
              </a:ext>
            </a:extLst>
          </p:cNvPr>
          <p:cNvSpPr/>
          <p:nvPr/>
        </p:nvSpPr>
        <p:spPr>
          <a:xfrm>
            <a:off x="489450" y="400206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2F95FE2-247C-4158-BBCC-7E635576B2C5}"/>
              </a:ext>
            </a:extLst>
          </p:cNvPr>
          <p:cNvSpPr/>
          <p:nvPr/>
        </p:nvSpPr>
        <p:spPr>
          <a:xfrm>
            <a:off x="489450" y="4721257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B048C56-15EB-4F9C-9C57-0CFBB1C6E4CF}"/>
              </a:ext>
            </a:extLst>
          </p:cNvPr>
          <p:cNvSpPr/>
          <p:nvPr/>
        </p:nvSpPr>
        <p:spPr>
          <a:xfrm>
            <a:off x="489450" y="5454932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C0AAAA-992C-4AB4-B50B-B63BD146CC55}"/>
              </a:ext>
            </a:extLst>
          </p:cNvPr>
          <p:cNvSpPr txBox="1"/>
          <p:nvPr/>
        </p:nvSpPr>
        <p:spPr>
          <a:xfrm>
            <a:off x="5255685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(1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6C4095-1BEF-47B4-A0F7-275544E74E96}"/>
              </a:ext>
            </a:extLst>
          </p:cNvPr>
          <p:cNvSpPr txBox="1"/>
          <p:nvPr/>
        </p:nvSpPr>
        <p:spPr>
          <a:xfrm>
            <a:off x="5477903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Tempo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(1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리듬감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곡의 빠르기로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음원의 리듬감을 구성하는 지표로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 </a:t>
            </a:r>
            <a:r>
              <a:rPr lang="ko-KR" altLang="en-US" sz="1200" b="1" dirty="0">
                <a:latin typeface="+mn-ea"/>
              </a:rPr>
              <a:t>기반 특성 추출</a:t>
            </a:r>
            <a:r>
              <a:rPr lang="en-US" altLang="ko-KR" sz="1200" b="1" dirty="0">
                <a:latin typeface="+mn-ea"/>
              </a:rPr>
              <a:t>(72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멜로디</a:t>
            </a:r>
            <a:r>
              <a:rPr lang="en-US" altLang="ko-KR" sz="1200" b="1" dirty="0">
                <a:latin typeface="+mn-ea"/>
              </a:rPr>
              <a:t>,</a:t>
            </a:r>
            <a:r>
              <a:rPr lang="ko-KR" altLang="en-US" sz="1200" b="1" dirty="0">
                <a:latin typeface="+mn-ea"/>
              </a:rPr>
              <a:t> 화음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</a:t>
            </a:r>
            <a:r>
              <a:rPr lang="ko-KR" altLang="en-US" sz="1200" dirty="0">
                <a:latin typeface="+mn-ea"/>
              </a:rPr>
              <a:t>음계로 음악의 화성적 특징을 나타내는 지표로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 반음들의 에너지 정보를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벡터값으로</a:t>
            </a:r>
            <a:r>
              <a:rPr lang="ko-KR" altLang="en-US" sz="1200" dirty="0">
                <a:latin typeface="+mn-ea"/>
              </a:rPr>
              <a:t>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STFT, CQT, CENS</a:t>
            </a:r>
            <a:r>
              <a:rPr lang="ko-KR" altLang="en-US" sz="1200" dirty="0">
                <a:latin typeface="+mn-ea"/>
              </a:rPr>
              <a:t> 각각의 평균과 분산을 특성으로 추출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24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</p:txBody>
      </p:sp>
      <p:sp>
        <p:nvSpPr>
          <p:cNvPr id="39" name="Right Arrow 2">
            <a:extLst>
              <a:ext uri="{FF2B5EF4-FFF2-40B4-BE49-F238E27FC236}">
                <a16:creationId xmlns:a16="http://schemas.microsoft.com/office/drawing/2014/main" id="{6A3D28BA-FE50-4A3B-881B-5E8013232F62}"/>
              </a:ext>
            </a:extLst>
          </p:cNvPr>
          <p:cNvSpPr/>
          <p:nvPr/>
        </p:nvSpPr>
        <p:spPr>
          <a:xfrm>
            <a:off x="5068115" y="3637344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C10D3773-E03D-40EF-82EB-1094A6D6AF10}"/>
              </a:ext>
            </a:extLst>
          </p:cNvPr>
          <p:cNvSpPr/>
          <p:nvPr/>
        </p:nvSpPr>
        <p:spPr>
          <a:xfrm>
            <a:off x="5068115" y="4215758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1" name="Right Arrow 42">
            <a:extLst>
              <a:ext uri="{FF2B5EF4-FFF2-40B4-BE49-F238E27FC236}">
                <a16:creationId xmlns:a16="http://schemas.microsoft.com/office/drawing/2014/main" id="{565A8307-985A-48E7-B012-B4C8B74CA5D6}"/>
              </a:ext>
            </a:extLst>
          </p:cNvPr>
          <p:cNvSpPr/>
          <p:nvPr/>
        </p:nvSpPr>
        <p:spPr>
          <a:xfrm>
            <a:off x="5068115" y="4922240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3" name="Right Arrow 47">
            <a:extLst>
              <a:ext uri="{FF2B5EF4-FFF2-40B4-BE49-F238E27FC236}">
                <a16:creationId xmlns:a16="http://schemas.microsoft.com/office/drawing/2014/main" id="{3C076B20-878E-4099-94B4-90B2FD6B92AF}"/>
              </a:ext>
            </a:extLst>
          </p:cNvPr>
          <p:cNvSpPr/>
          <p:nvPr/>
        </p:nvSpPr>
        <p:spPr>
          <a:xfrm>
            <a:off x="5068115" y="562872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Trapezoid 6">
            <a:extLst>
              <a:ext uri="{FF2B5EF4-FFF2-40B4-BE49-F238E27FC236}">
                <a16:creationId xmlns:a16="http://schemas.microsoft.com/office/drawing/2014/main" id="{93A8BC32-92D7-457C-AFC8-1D9AC8DF444C}"/>
              </a:ext>
            </a:extLst>
          </p:cNvPr>
          <p:cNvSpPr/>
          <p:nvPr/>
        </p:nvSpPr>
        <p:spPr>
          <a:xfrm rot="5400000">
            <a:off x="8072398" y="4142823"/>
            <a:ext cx="2452783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+mj-ea"/>
              <a:ea typeface="+mj-ea"/>
            </a:endParaRPr>
          </a:p>
        </p:txBody>
      </p:sp>
      <p:sp>
        <p:nvSpPr>
          <p:cNvPr id="48" name="Oval 5">
            <a:extLst>
              <a:ext uri="{FF2B5EF4-FFF2-40B4-BE49-F238E27FC236}">
                <a16:creationId xmlns:a16="http://schemas.microsoft.com/office/drawing/2014/main" id="{FC1B6A5C-0F51-42BF-B9E1-473EFA19C21B}"/>
              </a:ext>
            </a:extLst>
          </p:cNvPr>
          <p:cNvSpPr/>
          <p:nvPr/>
        </p:nvSpPr>
        <p:spPr>
          <a:xfrm>
            <a:off x="9501197" y="3943856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A1B709-0807-412E-8C0C-6950BA3069A7}"/>
              </a:ext>
            </a:extLst>
          </p:cNvPr>
          <p:cNvSpPr txBox="1"/>
          <p:nvPr/>
        </p:nvSpPr>
        <p:spPr>
          <a:xfrm>
            <a:off x="9561822" y="4451104"/>
            <a:ext cx="148951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73</a:t>
            </a:r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차원</a:t>
            </a:r>
            <a:endParaRPr lang="en-KR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50" name="Group 11">
            <a:extLst>
              <a:ext uri="{FF2B5EF4-FFF2-40B4-BE49-F238E27FC236}">
                <a16:creationId xmlns:a16="http://schemas.microsoft.com/office/drawing/2014/main" id="{E1E2A428-C13B-4AA3-8BAA-4000E6E614D4}"/>
              </a:ext>
            </a:extLst>
          </p:cNvPr>
          <p:cNvGrpSpPr/>
          <p:nvPr/>
        </p:nvGrpSpPr>
        <p:grpSpPr>
          <a:xfrm>
            <a:off x="5589198" y="3585475"/>
            <a:ext cx="3168000" cy="396000"/>
            <a:chOff x="5589198" y="3585475"/>
            <a:chExt cx="3168000" cy="396000"/>
          </a:xfrm>
        </p:grpSpPr>
        <p:sp>
          <p:nvSpPr>
            <p:cNvPr id="51" name="Rounded Rectangle 4">
              <a:extLst>
                <a:ext uri="{FF2B5EF4-FFF2-40B4-BE49-F238E27FC236}">
                  <a16:creationId xmlns:a16="http://schemas.microsoft.com/office/drawing/2014/main" id="{C2216B46-5390-4D46-BF89-475632DB2AF9}"/>
                </a:ext>
              </a:extLst>
            </p:cNvPr>
            <p:cNvSpPr/>
            <p:nvPr/>
          </p:nvSpPr>
          <p:spPr>
            <a:xfrm>
              <a:off x="5589198" y="3585475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2356481-F004-4E7E-A053-03470965124B}"/>
                </a:ext>
              </a:extLst>
            </p:cNvPr>
            <p:cNvSpPr txBox="1"/>
            <p:nvPr/>
          </p:nvSpPr>
          <p:spPr>
            <a:xfrm>
              <a:off x="6220854" y="3598809"/>
              <a:ext cx="1904689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ea"/>
                  <a:ea typeface="+mj-ea"/>
                </a:rPr>
                <a:t>Tempo(1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 추출</a:t>
              </a:r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3" name="Group 12">
            <a:extLst>
              <a:ext uri="{FF2B5EF4-FFF2-40B4-BE49-F238E27FC236}">
                <a16:creationId xmlns:a16="http://schemas.microsoft.com/office/drawing/2014/main" id="{88B83C1C-8138-44E1-981A-54CC11BBDCBB}"/>
              </a:ext>
            </a:extLst>
          </p:cNvPr>
          <p:cNvGrpSpPr/>
          <p:nvPr/>
        </p:nvGrpSpPr>
        <p:grpSpPr>
          <a:xfrm>
            <a:off x="5589196" y="4171445"/>
            <a:ext cx="3168000" cy="396000"/>
            <a:chOff x="5589196" y="4171445"/>
            <a:chExt cx="3168000" cy="396000"/>
          </a:xfrm>
        </p:grpSpPr>
        <p:sp>
          <p:nvSpPr>
            <p:cNvPr id="74" name="Rounded Rectangle 49">
              <a:extLst>
                <a:ext uri="{FF2B5EF4-FFF2-40B4-BE49-F238E27FC236}">
                  <a16:creationId xmlns:a16="http://schemas.microsoft.com/office/drawing/2014/main" id="{F6D85200-ABC9-4639-84D5-CF9E1ED07CAE}"/>
                </a:ext>
              </a:extLst>
            </p:cNvPr>
            <p:cNvSpPr/>
            <p:nvPr/>
          </p:nvSpPr>
          <p:spPr>
            <a:xfrm>
              <a:off x="5589196" y="4171445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85E4DF0-ED6A-4B8A-B122-BC66312B21BF}"/>
                </a:ext>
              </a:extLst>
            </p:cNvPr>
            <p:cNvSpPr txBox="1"/>
            <p:nvPr/>
          </p:nvSpPr>
          <p:spPr>
            <a:xfrm>
              <a:off x="5727127" y="4184779"/>
              <a:ext cx="2892138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ea"/>
                  <a:ea typeface="+mj-ea"/>
                </a:rPr>
                <a:t>Chroma_STFT</a:t>
              </a:r>
              <a:r>
                <a:rPr lang="en-US" dirty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 추출</a:t>
              </a:r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6" name="Group 13">
            <a:extLst>
              <a:ext uri="{FF2B5EF4-FFF2-40B4-BE49-F238E27FC236}">
                <a16:creationId xmlns:a16="http://schemas.microsoft.com/office/drawing/2014/main" id="{50A70A2C-1EB1-4055-BF52-6D9788F55C86}"/>
              </a:ext>
            </a:extLst>
          </p:cNvPr>
          <p:cNvGrpSpPr/>
          <p:nvPr/>
        </p:nvGrpSpPr>
        <p:grpSpPr>
          <a:xfrm>
            <a:off x="5589198" y="4874949"/>
            <a:ext cx="3168000" cy="396000"/>
            <a:chOff x="5589198" y="4874949"/>
            <a:chExt cx="3168000" cy="396000"/>
          </a:xfrm>
        </p:grpSpPr>
        <p:sp>
          <p:nvSpPr>
            <p:cNvPr id="77" name="Rounded Rectangle 50">
              <a:extLst>
                <a:ext uri="{FF2B5EF4-FFF2-40B4-BE49-F238E27FC236}">
                  <a16:creationId xmlns:a16="http://schemas.microsoft.com/office/drawing/2014/main" id="{3DD384BD-1E77-40C4-906C-C6A5283EB728}"/>
                </a:ext>
              </a:extLst>
            </p:cNvPr>
            <p:cNvSpPr/>
            <p:nvPr/>
          </p:nvSpPr>
          <p:spPr>
            <a:xfrm>
              <a:off x="5589198" y="487494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37D13D5-4AB0-47D1-ADE0-241A85A263F5}"/>
                </a:ext>
              </a:extLst>
            </p:cNvPr>
            <p:cNvSpPr txBox="1"/>
            <p:nvPr/>
          </p:nvSpPr>
          <p:spPr>
            <a:xfrm>
              <a:off x="5788845" y="4888283"/>
              <a:ext cx="2768707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ea"/>
                  <a:ea typeface="+mj-ea"/>
                </a:rPr>
                <a:t>Chroma_CQT</a:t>
              </a:r>
              <a:r>
                <a:rPr lang="en-US" dirty="0">
                  <a:solidFill>
                    <a:schemeClr val="bg1"/>
                  </a:solidFill>
                  <a:latin typeface="+mj-ea"/>
                  <a:ea typeface="+mj-ea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 추출</a:t>
              </a:r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9" name="Group 14">
            <a:extLst>
              <a:ext uri="{FF2B5EF4-FFF2-40B4-BE49-F238E27FC236}">
                <a16:creationId xmlns:a16="http://schemas.microsoft.com/office/drawing/2014/main" id="{E3D02A57-A427-4B62-8AA5-ECE965937BF7}"/>
              </a:ext>
            </a:extLst>
          </p:cNvPr>
          <p:cNvGrpSpPr/>
          <p:nvPr/>
        </p:nvGrpSpPr>
        <p:grpSpPr>
          <a:xfrm>
            <a:off x="5589198" y="5583889"/>
            <a:ext cx="3168000" cy="396000"/>
            <a:chOff x="5589198" y="5583889"/>
            <a:chExt cx="3168000" cy="396000"/>
          </a:xfrm>
        </p:grpSpPr>
        <p:sp>
          <p:nvSpPr>
            <p:cNvPr id="80" name="Rounded Rectangle 71">
              <a:extLst>
                <a:ext uri="{FF2B5EF4-FFF2-40B4-BE49-F238E27FC236}">
                  <a16:creationId xmlns:a16="http://schemas.microsoft.com/office/drawing/2014/main" id="{A3136FC3-87A1-4CAC-BE79-563D2A181F62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03B4985-B88D-49D7-B333-FAC021DB7EB5}"/>
                </a:ext>
              </a:extLst>
            </p:cNvPr>
            <p:cNvSpPr txBox="1"/>
            <p:nvPr/>
          </p:nvSpPr>
          <p:spPr>
            <a:xfrm>
              <a:off x="5731938" y="5597223"/>
              <a:ext cx="2882520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ea"/>
                  <a:ea typeface="+mj-ea"/>
                </a:rPr>
                <a:t>Chroma_CENS</a:t>
              </a:r>
              <a:r>
                <a:rPr lang="en-US" dirty="0">
                  <a:solidFill>
                    <a:schemeClr val="bg1"/>
                  </a:solidFill>
                  <a:latin typeface="+mj-ea"/>
                  <a:ea typeface="+mj-ea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 추출</a:t>
              </a:r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2" name="제목 1">
            <a:extLst>
              <a:ext uri="{FF2B5EF4-FFF2-40B4-BE49-F238E27FC236}">
                <a16:creationId xmlns:a16="http://schemas.microsoft.com/office/drawing/2014/main" id="{25D60ECE-0CC0-49BA-BD85-F9E9B283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3-1.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오디오 기반 특성 추출</a:t>
            </a:r>
          </a:p>
        </p:txBody>
      </p:sp>
    </p:spTree>
    <p:extLst>
      <p:ext uri="{BB962C8B-B14F-4D97-AF65-F5344CB8AC3E}">
        <p14:creationId xmlns:p14="http://schemas.microsoft.com/office/powerpoint/2010/main" val="36224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5022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D5BC3ABE-0BFA-425E-A22A-284E3BC3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3-1.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오디오 기반 특성 추출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8221A5-D5B8-4A35-9BC6-EF4C5A350614}"/>
              </a:ext>
            </a:extLst>
          </p:cNvPr>
          <p:cNvSpPr txBox="1"/>
          <p:nvPr/>
        </p:nvSpPr>
        <p:spPr>
          <a:xfrm>
            <a:off x="505951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(2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2A6EC4-C375-4E4C-BC6F-12262BFCE293}"/>
              </a:ext>
            </a:extLst>
          </p:cNvPr>
          <p:cNvSpPr txBox="1"/>
          <p:nvPr/>
        </p:nvSpPr>
        <p:spPr>
          <a:xfrm>
            <a:off x="728169" y="1801311"/>
            <a:ext cx="99588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MFCC(Mel-Frequency Cepstral Coefficient)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(26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소리의 고유한 특징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음성데이터를 특정시간 단위로 쪼갠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사람의 달팽이관 특성을 고려한 </a:t>
            </a:r>
            <a:r>
              <a:rPr lang="en-US" altLang="ko-KR" sz="1200" dirty="0">
                <a:latin typeface="+mn-ea"/>
              </a:rPr>
              <a:t>Mel-scale</a:t>
            </a:r>
            <a:r>
              <a:rPr lang="ko-KR" altLang="en-US" sz="1200" dirty="0">
                <a:latin typeface="+mn-ea"/>
              </a:rPr>
              <a:t>을 적용해 값을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음원에 대해 </a:t>
            </a:r>
            <a:r>
              <a:rPr lang="en-US" altLang="ko-KR" sz="1200" dirty="0">
                <a:latin typeface="+mn-ea"/>
              </a:rPr>
              <a:t>MFCC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차원으로 추출한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각각의 평균과 분산을 계산해 특성으로 활용</a:t>
            </a:r>
            <a:r>
              <a:rPr lang="en-US" altLang="ko-KR" sz="1200" dirty="0">
                <a:latin typeface="+mn-ea"/>
              </a:rPr>
              <a:t>(13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26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※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 설정 근거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선행 연구 중 ‘음악 </a:t>
            </a:r>
            <a:r>
              <a:rPr lang="ko-KR" altLang="en-US" sz="1200" dirty="0" err="1">
                <a:latin typeface="+mn-ea"/>
              </a:rPr>
              <a:t>특징점간의</a:t>
            </a:r>
            <a:r>
              <a:rPr lang="ko-KR" altLang="en-US" sz="1200" dirty="0">
                <a:latin typeface="+mn-ea"/>
              </a:rPr>
              <a:t> 유사도 측정을 이용한 </a:t>
            </a:r>
            <a:r>
              <a:rPr lang="ko-KR" altLang="en-US" sz="1200" dirty="0" err="1">
                <a:latin typeface="+mn-ea"/>
              </a:rPr>
              <a:t>동일음원</a:t>
            </a:r>
            <a:r>
              <a:rPr lang="ko-KR" altLang="en-US" sz="1200" dirty="0">
                <a:latin typeface="+mn-ea"/>
              </a:rPr>
              <a:t> 인식 방법’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성보경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정명범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고일주</a:t>
            </a:r>
            <a:r>
              <a:rPr lang="en-US" altLang="ko-KR" sz="1200" dirty="0">
                <a:latin typeface="+mn-ea"/>
              </a:rPr>
              <a:t>, 2008)</a:t>
            </a:r>
            <a:r>
              <a:rPr lang="ko-KR" altLang="en-US" sz="1200" dirty="0">
                <a:latin typeface="+mn-ea"/>
              </a:rPr>
              <a:t>을 토대로 결정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0" name="Right Arrow 32">
            <a:extLst>
              <a:ext uri="{FF2B5EF4-FFF2-40B4-BE49-F238E27FC236}">
                <a16:creationId xmlns:a16="http://schemas.microsoft.com/office/drawing/2014/main" id="{0BF19B98-B4F2-410F-BA20-58F6DC8C98D0}"/>
              </a:ext>
            </a:extLst>
          </p:cNvPr>
          <p:cNvSpPr/>
          <p:nvPr/>
        </p:nvSpPr>
        <p:spPr>
          <a:xfrm>
            <a:off x="5068115" y="524796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1" name="Trapezoid 33">
            <a:extLst>
              <a:ext uri="{FF2B5EF4-FFF2-40B4-BE49-F238E27FC236}">
                <a16:creationId xmlns:a16="http://schemas.microsoft.com/office/drawing/2014/main" id="{E5532D75-200D-4776-BEAD-6B4D65E64914}"/>
              </a:ext>
            </a:extLst>
          </p:cNvPr>
          <p:cNvSpPr/>
          <p:nvPr/>
        </p:nvSpPr>
        <p:spPr>
          <a:xfrm rot="5400000">
            <a:off x="8212915" y="3892854"/>
            <a:ext cx="2171745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latin typeface="+mj-ea"/>
              <a:ea typeface="+mj-ea"/>
            </a:endParaRPr>
          </a:p>
        </p:txBody>
      </p:sp>
      <p:sp>
        <p:nvSpPr>
          <p:cNvPr id="43" name="Oval 34">
            <a:extLst>
              <a:ext uri="{FF2B5EF4-FFF2-40B4-BE49-F238E27FC236}">
                <a16:creationId xmlns:a16="http://schemas.microsoft.com/office/drawing/2014/main" id="{033C21FE-962D-4768-AFE8-911127C56634}"/>
              </a:ext>
            </a:extLst>
          </p:cNvPr>
          <p:cNvSpPr/>
          <p:nvPr/>
        </p:nvSpPr>
        <p:spPr>
          <a:xfrm>
            <a:off x="9475829" y="3718739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A7EAF8-341A-421F-9C1C-CE40779D0ABA}"/>
              </a:ext>
            </a:extLst>
          </p:cNvPr>
          <p:cNvSpPr txBox="1"/>
          <p:nvPr/>
        </p:nvSpPr>
        <p:spPr>
          <a:xfrm>
            <a:off x="9530042" y="4225987"/>
            <a:ext cx="150233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99</a:t>
            </a:r>
            <a:r>
              <a:rPr lang="ko-KR" altLang="en-US" sz="3600" dirty="0">
                <a:solidFill>
                  <a:schemeClr val="bg1"/>
                </a:solidFill>
                <a:latin typeface="+mj-ea"/>
                <a:ea typeface="+mj-ea"/>
              </a:rPr>
              <a:t>차원</a:t>
            </a:r>
            <a:endParaRPr lang="en-KR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8" name="Picture 36">
            <a:extLst>
              <a:ext uri="{FF2B5EF4-FFF2-40B4-BE49-F238E27FC236}">
                <a16:creationId xmlns:a16="http://schemas.microsoft.com/office/drawing/2014/main" id="{528303AB-998F-4F36-8DA3-5A22D1E6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1" y="3237234"/>
            <a:ext cx="4089400" cy="27051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Rounded Rectangle 37">
            <a:extLst>
              <a:ext uri="{FF2B5EF4-FFF2-40B4-BE49-F238E27FC236}">
                <a16:creationId xmlns:a16="http://schemas.microsoft.com/office/drawing/2014/main" id="{77B7C27E-C60F-4642-8F19-F8BB41E28D2D}"/>
              </a:ext>
            </a:extLst>
          </p:cNvPr>
          <p:cNvSpPr/>
          <p:nvPr/>
        </p:nvSpPr>
        <p:spPr>
          <a:xfrm>
            <a:off x="499989" y="505593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0" name="Rounded Rectangle 38">
            <a:extLst>
              <a:ext uri="{FF2B5EF4-FFF2-40B4-BE49-F238E27FC236}">
                <a16:creationId xmlns:a16="http://schemas.microsoft.com/office/drawing/2014/main" id="{BC3F8FF5-63AB-4DA7-9B9E-39FC9499A4FD}"/>
              </a:ext>
            </a:extLst>
          </p:cNvPr>
          <p:cNvSpPr/>
          <p:nvPr/>
        </p:nvSpPr>
        <p:spPr>
          <a:xfrm>
            <a:off x="5589198" y="3469315"/>
            <a:ext cx="3168000" cy="1586620"/>
          </a:xfrm>
          <a:prstGeom prst="roundRect">
            <a:avLst>
              <a:gd name="adj" fmla="val 5632"/>
            </a:avLst>
          </a:prstGeom>
          <a:solidFill>
            <a:srgbClr val="687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E8BA61-000A-43B1-A85C-45F5944563E8}"/>
              </a:ext>
            </a:extLst>
          </p:cNvPr>
          <p:cNvSpPr txBox="1"/>
          <p:nvPr/>
        </p:nvSpPr>
        <p:spPr>
          <a:xfrm>
            <a:off x="6049213" y="4128833"/>
            <a:ext cx="2247967" cy="369332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기존 특성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(73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차원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추출</a:t>
            </a:r>
            <a:endParaRPr lang="en-KR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72" name="Group 40">
            <a:extLst>
              <a:ext uri="{FF2B5EF4-FFF2-40B4-BE49-F238E27FC236}">
                <a16:creationId xmlns:a16="http://schemas.microsoft.com/office/drawing/2014/main" id="{943C27F0-C653-46D5-923C-3F42122463B3}"/>
              </a:ext>
            </a:extLst>
          </p:cNvPr>
          <p:cNvGrpSpPr/>
          <p:nvPr/>
        </p:nvGrpSpPr>
        <p:grpSpPr>
          <a:xfrm>
            <a:off x="5589198" y="5203127"/>
            <a:ext cx="3168000" cy="396000"/>
            <a:chOff x="5589198" y="5583889"/>
            <a:chExt cx="3168000" cy="396000"/>
          </a:xfrm>
        </p:grpSpPr>
        <p:sp>
          <p:nvSpPr>
            <p:cNvPr id="73" name="Rounded Rectangle 42">
              <a:extLst>
                <a:ext uri="{FF2B5EF4-FFF2-40B4-BE49-F238E27FC236}">
                  <a16:creationId xmlns:a16="http://schemas.microsoft.com/office/drawing/2014/main" id="{88EA7182-3171-4034-A31A-0C069FC9DE19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53FFB31-D21F-4BEA-A8BE-F5A9C7AB85E1}"/>
                </a:ext>
              </a:extLst>
            </p:cNvPr>
            <p:cNvSpPr txBox="1"/>
            <p:nvPr/>
          </p:nvSpPr>
          <p:spPr>
            <a:xfrm>
              <a:off x="6171160" y="5597223"/>
              <a:ext cx="2004075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ea"/>
                  <a:ea typeface="+mj-ea"/>
                </a:rPr>
                <a:t>MFCC(26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</a:rPr>
                <a:t> 추출</a:t>
              </a:r>
              <a:endParaRPr lang="en-KR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78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8625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0F87D1F2-02CD-44CB-ADF2-26251D67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" y="390757"/>
            <a:ext cx="10515600" cy="1009651"/>
          </a:xfrm>
        </p:spPr>
        <p:txBody>
          <a:bodyPr/>
          <a:lstStyle/>
          <a:p>
            <a:r>
              <a:rPr lang="en-US" altLang="ko-KR" dirty="0">
                <a:solidFill>
                  <a:srgbClr val="4D5771"/>
                </a:solidFill>
                <a:latin typeface="+mj-ea"/>
              </a:rPr>
              <a:t>3-1. </a:t>
            </a:r>
            <a:r>
              <a:rPr lang="ko-KR" altLang="en-US" dirty="0">
                <a:solidFill>
                  <a:srgbClr val="4D5771"/>
                </a:solidFill>
                <a:latin typeface="+mj-ea"/>
              </a:rPr>
              <a:t>오디오 기반 특성 추출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D4B9D-280C-406D-9744-4FD8C879E68B}"/>
              </a:ext>
            </a:extLst>
          </p:cNvPr>
          <p:cNvSpPr txBox="1"/>
          <p:nvPr/>
        </p:nvSpPr>
        <p:spPr>
          <a:xfrm>
            <a:off x="505951" y="1379899"/>
            <a:ext cx="375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오디오 특성 추출 관련 개념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0176C6-E619-4F23-B87B-C77F2D8692A6}"/>
              </a:ext>
            </a:extLst>
          </p:cNvPr>
          <p:cNvSpPr txBox="1"/>
          <p:nvPr/>
        </p:nvSpPr>
        <p:spPr>
          <a:xfrm>
            <a:off x="996729" y="1801311"/>
            <a:ext cx="41616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 </a:t>
            </a:r>
            <a:r>
              <a:rPr lang="ko-KR" altLang="en-US" sz="1200" dirty="0">
                <a:latin typeface="+mn-ea"/>
              </a:rPr>
              <a:t>음계 </a:t>
            </a:r>
            <a:r>
              <a:rPr lang="en-US" altLang="ko-KR" sz="1200" dirty="0">
                <a:latin typeface="+mn-ea"/>
              </a:rPr>
              <a:t>: {C, C♯, D, D♯, E , F, F♯, G, G♯, A, A♯, B}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D7AECFE-ABE2-4E36-8404-9CCA94B3F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03" y="2371625"/>
            <a:ext cx="3844371" cy="370552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CA0FB02-2D27-4B8B-B474-B094473C48CF}"/>
              </a:ext>
            </a:extLst>
          </p:cNvPr>
          <p:cNvSpPr txBox="1"/>
          <p:nvPr/>
        </p:nvSpPr>
        <p:spPr>
          <a:xfrm>
            <a:off x="6379935" y="1801311"/>
            <a:ext cx="49752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STFT(Short Time Fourier Transform)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시간에 대한 구간을 나눈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나누어진 여러 구간의 데이터를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각각 </a:t>
            </a:r>
            <a:r>
              <a:rPr lang="ko-KR" altLang="en-US" sz="1200" dirty="0" err="1">
                <a:latin typeface="+mn-ea"/>
              </a:rPr>
              <a:t>푸리에</a:t>
            </a:r>
            <a:r>
              <a:rPr lang="ko-KR" altLang="en-US" sz="1200" dirty="0">
                <a:latin typeface="+mn-ea"/>
              </a:rPr>
              <a:t> 변환한 것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36103-217C-4338-9C55-5C0B4D5AADBF}"/>
              </a:ext>
            </a:extLst>
          </p:cNvPr>
          <p:cNvSpPr txBox="1"/>
          <p:nvPr/>
        </p:nvSpPr>
        <p:spPr>
          <a:xfrm>
            <a:off x="1414108" y="6094586"/>
            <a:ext cx="3070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4"/>
              </a:rPr>
              <a:t>https://en.wikipedia.org/wiki/Chroma_feature</a:t>
            </a:r>
            <a:endParaRPr lang="en-KR" sz="1000" dirty="0">
              <a:latin typeface="+mn-ea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2CF5DA-3BB3-4ED8-B133-9D94E43C4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507" y="2590035"/>
            <a:ext cx="3818355" cy="206278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9227649-3F4B-4148-8C17-A5ADCBC9B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617" y="2559731"/>
            <a:ext cx="2926779" cy="145880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49E2A63-E83D-4A77-98AE-CAA93805C2BE}"/>
              </a:ext>
            </a:extLst>
          </p:cNvPr>
          <p:cNvSpPr txBox="1"/>
          <p:nvPr/>
        </p:nvSpPr>
        <p:spPr>
          <a:xfrm>
            <a:off x="6950239" y="4530732"/>
            <a:ext cx="3164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7"/>
              </a:rPr>
              <a:t>https://en.wikipedia.org/wiki/Fourier_transform</a:t>
            </a:r>
            <a:endParaRPr lang="en-US" sz="10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AEEDAA-1C49-43CA-998C-3DEE1AEC193B}"/>
              </a:ext>
            </a:extLst>
          </p:cNvPr>
          <p:cNvSpPr txBox="1"/>
          <p:nvPr/>
        </p:nvSpPr>
        <p:spPr>
          <a:xfrm>
            <a:off x="6950239" y="4725769"/>
            <a:ext cx="21836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8"/>
              </a:rPr>
              <a:t>https://judy-son.tistory.com/6</a:t>
            </a:r>
            <a:endParaRPr lang="en-US" sz="1000" dirty="0">
              <a:latin typeface="+mn-ea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5A4CEAC-AE1F-4BBA-9411-BFA545E600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8834" y="4956979"/>
            <a:ext cx="3818355" cy="1366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B5809D4-FA45-47B9-9570-61054BE36AC9}"/>
              </a:ext>
            </a:extLst>
          </p:cNvPr>
          <p:cNvSpPr txBox="1"/>
          <p:nvPr/>
        </p:nvSpPr>
        <p:spPr>
          <a:xfrm>
            <a:off x="6950239" y="6322948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10"/>
              </a:rPr>
              <a:t>https://xangmin.tistory.com/61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0841075"/>
      </p:ext>
    </p:extLst>
  </p:cSld>
  <p:clrMapOvr>
    <a:masterClrMapping/>
  </p:clrMapOvr>
</p:sld>
</file>

<file path=ppt/theme/theme1.xml><?xml version="1.0" encoding="utf-8"?>
<a:theme xmlns:a="http://schemas.openxmlformats.org/drawingml/2006/main" name="4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Microsoft GothicNeo"/>
        <a:ea typeface="배달의민족 주아"/>
        <a:cs typeface=""/>
      </a:majorFont>
      <a:minorFont>
        <a:latin typeface="Microsoft GothicNeo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1881</Words>
  <Application>Microsoft Office PowerPoint</Application>
  <PresentationFormat>와이드스크린</PresentationFormat>
  <Paragraphs>358</Paragraphs>
  <Slides>24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-apple-system</vt:lpstr>
      <vt:lpstr>BM JUA OTF</vt:lpstr>
      <vt:lpstr>Microsoft GothicNeo</vt:lpstr>
      <vt:lpstr>맑은 고딕</vt:lpstr>
      <vt:lpstr>배달의민족 주아</vt:lpstr>
      <vt:lpstr>Arial</vt:lpstr>
      <vt:lpstr>Wingdings</vt:lpstr>
      <vt:lpstr>40_Office 테마</vt:lpstr>
      <vt:lpstr>PowerPoint 프레젠테이션</vt:lpstr>
      <vt:lpstr>목차</vt:lpstr>
      <vt:lpstr>1. 프로젝트 소개</vt:lpstr>
      <vt:lpstr>1. 프로젝트 소개</vt:lpstr>
      <vt:lpstr>1. 프로젝트 소개</vt:lpstr>
      <vt:lpstr>2. 데이터</vt:lpstr>
      <vt:lpstr>3-1. 오디오 기반 특성 추출</vt:lpstr>
      <vt:lpstr>3-1. 오디오 기반 특성 추출</vt:lpstr>
      <vt:lpstr>3-1. 오디오 기반 특성 추출</vt:lpstr>
      <vt:lpstr>3-1. 오디오 기반 특성 추출</vt:lpstr>
      <vt:lpstr>3-1. 오디오 기반 특성 추출</vt:lpstr>
      <vt:lpstr>3-2. 이미지 기반 특성 추출</vt:lpstr>
      <vt:lpstr>3-2. 이미지 기반 특성 추출</vt:lpstr>
      <vt:lpstr>3-2. 이미지 기반 특성 추출</vt:lpstr>
      <vt:lpstr>3-2. 이미지 기반 특성 추출</vt:lpstr>
      <vt:lpstr>4. 유사도 측정</vt:lpstr>
      <vt:lpstr>4. 유사도 측정</vt:lpstr>
      <vt:lpstr>4. 유사도 측정</vt:lpstr>
      <vt:lpstr>5. 클러스터링</vt:lpstr>
      <vt:lpstr>5. 클러스터링</vt:lpstr>
      <vt:lpstr>6. 모델 테스트 결과(종합)</vt:lpstr>
      <vt:lpstr>7. 한계 및 추후 보완점</vt:lpstr>
      <vt:lpstr>7. 한계 및 추후 보완점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권라영</cp:lastModifiedBy>
  <cp:revision>17</cp:revision>
  <dcterms:created xsi:type="dcterms:W3CDTF">2021-09-07T03:55:37Z</dcterms:created>
  <dcterms:modified xsi:type="dcterms:W3CDTF">2022-01-27T05:13:37Z</dcterms:modified>
</cp:coreProperties>
</file>